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55" r:id="rId3"/>
    <p:sldId id="356" r:id="rId4"/>
    <p:sldId id="357" r:id="rId5"/>
    <p:sldId id="364" r:id="rId6"/>
    <p:sldId id="358" r:id="rId7"/>
    <p:sldId id="360" r:id="rId8"/>
    <p:sldId id="361" r:id="rId9"/>
    <p:sldId id="362" r:id="rId10"/>
    <p:sldId id="414" r:id="rId11"/>
    <p:sldId id="365" r:id="rId12"/>
    <p:sldId id="366" r:id="rId13"/>
    <p:sldId id="372" r:id="rId14"/>
    <p:sldId id="369" r:id="rId15"/>
    <p:sldId id="371" r:id="rId16"/>
    <p:sldId id="370" r:id="rId17"/>
    <p:sldId id="367" r:id="rId18"/>
    <p:sldId id="368" r:id="rId19"/>
    <p:sldId id="393" r:id="rId20"/>
    <p:sldId id="373" r:id="rId21"/>
    <p:sldId id="374" r:id="rId22"/>
    <p:sldId id="363" r:id="rId23"/>
    <p:sldId id="375" r:id="rId24"/>
    <p:sldId id="376" r:id="rId25"/>
    <p:sldId id="377" r:id="rId26"/>
    <p:sldId id="379" r:id="rId27"/>
    <p:sldId id="394" r:id="rId28"/>
    <p:sldId id="380" r:id="rId29"/>
    <p:sldId id="381" r:id="rId30"/>
    <p:sldId id="382" r:id="rId31"/>
    <p:sldId id="383" r:id="rId32"/>
    <p:sldId id="384" r:id="rId33"/>
    <p:sldId id="385" r:id="rId34"/>
    <p:sldId id="386" r:id="rId35"/>
    <p:sldId id="387" r:id="rId36"/>
    <p:sldId id="395" r:id="rId37"/>
    <p:sldId id="388" r:id="rId38"/>
    <p:sldId id="390" r:id="rId39"/>
    <p:sldId id="391" r:id="rId40"/>
    <p:sldId id="392" r:id="rId41"/>
    <p:sldId id="389" r:id="rId42"/>
    <p:sldId id="397" r:id="rId43"/>
    <p:sldId id="398" r:id="rId44"/>
    <p:sldId id="378" r:id="rId45"/>
    <p:sldId id="396" r:id="rId46"/>
    <p:sldId id="399" r:id="rId47"/>
    <p:sldId id="400" r:id="rId48"/>
    <p:sldId id="401" r:id="rId49"/>
    <p:sldId id="403" r:id="rId50"/>
    <p:sldId id="402" r:id="rId51"/>
    <p:sldId id="404" r:id="rId52"/>
    <p:sldId id="405" r:id="rId53"/>
    <p:sldId id="406" r:id="rId54"/>
    <p:sldId id="407" r:id="rId55"/>
    <p:sldId id="408" r:id="rId56"/>
    <p:sldId id="257" r:id="rId57"/>
    <p:sldId id="258" r:id="rId58"/>
    <p:sldId id="259" r:id="rId59"/>
    <p:sldId id="409" r:id="rId60"/>
    <p:sldId id="410" r:id="rId61"/>
    <p:sldId id="411" r:id="rId62"/>
    <p:sldId id="412" r:id="rId63"/>
    <p:sldId id="413" r:id="rId64"/>
    <p:sldId id="262" r:id="rId65"/>
    <p:sldId id="278" r:id="rId66"/>
    <p:sldId id="264" r:id="rId67"/>
    <p:sldId id="277" r:id="rId68"/>
    <p:sldId id="265" r:id="rId69"/>
    <p:sldId id="266" r:id="rId70"/>
    <p:sldId id="281" r:id="rId71"/>
    <p:sldId id="282" r:id="rId72"/>
    <p:sldId id="268" r:id="rId73"/>
    <p:sldId id="284" r:id="rId74"/>
    <p:sldId id="297" r:id="rId75"/>
    <p:sldId id="269" r:id="rId76"/>
    <p:sldId id="286" r:id="rId77"/>
    <p:sldId id="287" r:id="rId78"/>
    <p:sldId id="288" r:id="rId79"/>
    <p:sldId id="298" r:id="rId80"/>
    <p:sldId id="289" r:id="rId81"/>
    <p:sldId id="290" r:id="rId82"/>
    <p:sldId id="291" r:id="rId83"/>
    <p:sldId id="301" r:id="rId84"/>
    <p:sldId id="292" r:id="rId85"/>
    <p:sldId id="299" r:id="rId86"/>
    <p:sldId id="303" r:id="rId87"/>
    <p:sldId id="304" r:id="rId88"/>
    <p:sldId id="305" r:id="rId89"/>
    <p:sldId id="302" r:id="rId90"/>
    <p:sldId id="294" r:id="rId91"/>
    <p:sldId id="308" r:id="rId92"/>
    <p:sldId id="306" r:id="rId93"/>
    <p:sldId id="295" r:id="rId94"/>
    <p:sldId id="320" r:id="rId95"/>
    <p:sldId id="309" r:id="rId96"/>
    <p:sldId id="312" r:id="rId97"/>
    <p:sldId id="319" r:id="rId98"/>
    <p:sldId id="313" r:id="rId99"/>
    <p:sldId id="314" r:id="rId100"/>
    <p:sldId id="315" r:id="rId101"/>
    <p:sldId id="316" r:id="rId102"/>
    <p:sldId id="317" r:id="rId103"/>
    <p:sldId id="318" r:id="rId104"/>
    <p:sldId id="321" r:id="rId105"/>
    <p:sldId id="322" r:id="rId106"/>
    <p:sldId id="323" r:id="rId107"/>
    <p:sldId id="324" r:id="rId108"/>
    <p:sldId id="327" r:id="rId109"/>
    <p:sldId id="326" r:id="rId110"/>
    <p:sldId id="325" r:id="rId111"/>
    <p:sldId id="328" r:id="rId112"/>
    <p:sldId id="329" r:id="rId113"/>
    <p:sldId id="330" r:id="rId114"/>
    <p:sldId id="331" r:id="rId115"/>
    <p:sldId id="333" r:id="rId116"/>
    <p:sldId id="332" r:id="rId117"/>
    <p:sldId id="334" r:id="rId118"/>
    <p:sldId id="339" r:id="rId119"/>
    <p:sldId id="336" r:id="rId120"/>
    <p:sldId id="340" r:id="rId121"/>
    <p:sldId id="341" r:id="rId122"/>
    <p:sldId id="342" r:id="rId123"/>
    <p:sldId id="347" r:id="rId124"/>
    <p:sldId id="343" r:id="rId125"/>
    <p:sldId id="344" r:id="rId126"/>
    <p:sldId id="348" r:id="rId127"/>
    <p:sldId id="345" r:id="rId128"/>
    <p:sldId id="346" r:id="rId129"/>
    <p:sldId id="349" r:id="rId130"/>
    <p:sldId id="351" r:id="rId131"/>
    <p:sldId id="352" r:id="rId132"/>
    <p:sldId id="354" r:id="rId133"/>
    <p:sldId id="353" r:id="rId13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50" autoAdjust="0"/>
    <p:restoredTop sz="94684" autoAdjust="0"/>
  </p:normalViewPr>
  <p:slideViewPr>
    <p:cSldViewPr>
      <p:cViewPr>
        <p:scale>
          <a:sx n="50" d="100"/>
          <a:sy n="50" d="100"/>
        </p:scale>
        <p:origin x="-77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slide" Target="slides/slide133.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78F32DA-4DAC-4BF2-9F20-1F1844C56752}" type="datetimeFigureOut">
              <a:rPr lang="en-GB"/>
              <a:pPr>
                <a:defRPr/>
              </a:pPr>
              <a:t>01/11/2012</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359DCCDD-830A-4414-88C4-F2C42590D211}"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4E82A9A-3581-4CE4-B4AB-D7629A0C8A35}" type="datetimeFigureOut">
              <a:rPr lang="en-GB"/>
              <a:pPr>
                <a:defRPr/>
              </a:pPr>
              <a:t>01/11/2012</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250853D-4931-43D8-A2DD-BE68773E6563}"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CD7E010-25C4-4E13-8E46-CC9238C8D1B4}" type="datetimeFigureOut">
              <a:rPr lang="en-GB"/>
              <a:pPr>
                <a:defRPr/>
              </a:pPr>
              <a:t>01/11/2012</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82F8688-3A32-4F08-9535-4A23DDAD3B38}"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AC3E955-7090-492C-95AD-64588131EA8F}" type="datetimeFigureOut">
              <a:rPr lang="en-GB"/>
              <a:pPr>
                <a:defRPr/>
              </a:pPr>
              <a:t>01/11/2012</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DBD0FC0-587E-4F21-AA38-DE4F02C3E97A}"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7BCD1A9-0000-4190-8C14-7F86B59F2528}" type="datetimeFigureOut">
              <a:rPr lang="en-GB"/>
              <a:pPr>
                <a:defRPr/>
              </a:pPr>
              <a:t>01/11/2012</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E81ADA6-A11F-47EE-B4D6-EA9205A5B5DA}"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712117EF-E23A-4855-9E62-862DE6B0B246}" type="datetimeFigureOut">
              <a:rPr lang="en-GB"/>
              <a:pPr>
                <a:defRPr/>
              </a:pPr>
              <a:t>01/11/2012</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46DC2348-A4B0-476F-B9F7-437D1BEF970F}"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48224" y="1812927"/>
            <a:ext cx="31324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84078" y="1812927"/>
            <a:ext cx="315047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1767CD0-C3BB-4246-8BBA-F383DC70FFED}" type="datetimeFigureOut">
              <a:rPr lang="en-GB"/>
              <a:pPr>
                <a:defRPr/>
              </a:pPr>
              <a:t>01/11/2012</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1873926D-1D9C-425F-9D47-01936FD2783C}"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ED5E8E-99BB-4234-A0B2-B285FE60628A}" type="datetimeFigureOut">
              <a:rPr lang="en-GB"/>
              <a:pPr>
                <a:defRPr/>
              </a:pPr>
              <a:t>01/11/2012</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34F1F597-90BB-4C73-8AAB-64EB970AA617}"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88B0D54-5A16-4B92-9EAF-C81394411AC9}" type="datetimeFigureOut">
              <a:rPr lang="en-GB"/>
              <a:pPr>
                <a:defRPr/>
              </a:pPr>
              <a:t>01/11/2012</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B072FF16-D48E-43C8-A1D2-A6C8932475B9}"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A351BEF-E17D-4241-A2E3-237ADC6EDC85}" type="datetimeFigureOut">
              <a:rPr lang="en-GB"/>
              <a:pPr>
                <a:defRPr/>
              </a:pPr>
              <a:t>01/11/2012</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37490DD6-0948-4F83-98DC-286291FF0A6E}"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5"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tx2">
                <a:lumMod val="75000"/>
              </a:schemeClr>
            </a:solidFill>
          </a:ln>
        </p:spPr>
        <p:txBody>
          <a:bodyPr rtlCol="0">
            <a:normAutofit/>
          </a:bodyPr>
          <a:lstStyle/>
          <a:p>
            <a:pPr lvl="0"/>
            <a:r>
              <a:rPr lang="en-US" noProof="0" smtClean="0"/>
              <a:t>Click icon to add picture</a:t>
            </a:r>
            <a:endParaRPr lang="en-US" noProof="0"/>
          </a:p>
        </p:txBody>
      </p:sp>
      <p:sp>
        <p:nvSpPr>
          <p:cNvPr id="13" name="Date Placeholder 4"/>
          <p:cNvSpPr>
            <a:spLocks noGrp="1"/>
          </p:cNvSpPr>
          <p:nvPr>
            <p:ph type="dt" sz="half" idx="15"/>
          </p:nvPr>
        </p:nvSpPr>
        <p:spPr/>
        <p:txBody>
          <a:bodyPr/>
          <a:lstStyle>
            <a:lvl1pPr>
              <a:defRPr/>
            </a:lvl1pPr>
          </a:lstStyle>
          <a:p>
            <a:pPr>
              <a:defRPr/>
            </a:pPr>
            <a:fld id="{BFE6C3F2-2E7B-4985-B402-607C24277F04}" type="datetimeFigureOut">
              <a:rPr lang="en-GB"/>
              <a:pPr>
                <a:defRPr/>
              </a:pPr>
              <a:t>01/11/2012</a:t>
            </a:fld>
            <a:endParaRPr lang="en-GB"/>
          </a:p>
        </p:txBody>
      </p:sp>
      <p:sp>
        <p:nvSpPr>
          <p:cNvPr id="14" name="Footer Placeholder 5"/>
          <p:cNvSpPr>
            <a:spLocks noGrp="1"/>
          </p:cNvSpPr>
          <p:nvPr>
            <p:ph type="ftr" sz="quarter" idx="16"/>
          </p:nvPr>
        </p:nvSpPr>
        <p:spPr/>
        <p:txBody>
          <a:bodyPr/>
          <a:lstStyle>
            <a:lvl1pPr>
              <a:defRPr/>
            </a:lvl1pPr>
          </a:lstStyle>
          <a:p>
            <a:pPr>
              <a:defRPr/>
            </a:pPr>
            <a:endParaRPr lang="en-GB"/>
          </a:p>
        </p:txBody>
      </p:sp>
      <p:sp>
        <p:nvSpPr>
          <p:cNvPr id="15" name="Slide Number Placeholder 6"/>
          <p:cNvSpPr>
            <a:spLocks noGrp="1"/>
          </p:cNvSpPr>
          <p:nvPr>
            <p:ph type="sldNum" sz="quarter" idx="17"/>
          </p:nvPr>
        </p:nvSpPr>
        <p:spPr/>
        <p:txBody>
          <a:bodyPr/>
          <a:lstStyle>
            <a:lvl1pPr>
              <a:defRPr/>
            </a:lvl1pPr>
          </a:lstStyle>
          <a:p>
            <a:pPr>
              <a:defRPr/>
            </a:pPr>
            <a:fld id="{E0CB3DF6-059E-4D4C-89A8-BD3C25438B0A}"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009650" y="676275"/>
            <a:ext cx="7124700" cy="9239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1009650" y="1806575"/>
            <a:ext cx="7124700" cy="40528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437313" y="5951538"/>
            <a:ext cx="2133600" cy="365125"/>
          </a:xfrm>
          <a:prstGeom prst="rect">
            <a:avLst/>
          </a:prstGeom>
        </p:spPr>
        <p:txBody>
          <a:bodyPr vert="horz" lIns="91440" tIns="45720" rIns="91440" bIns="45720" rtlCol="0" anchor="b"/>
          <a:lstStyle>
            <a:lvl1pPr algn="r" fontAlgn="auto">
              <a:spcBef>
                <a:spcPts val="0"/>
              </a:spcBef>
              <a:spcAft>
                <a:spcPts val="0"/>
              </a:spcAft>
              <a:defRPr sz="900">
                <a:solidFill>
                  <a:schemeClr val="tx2"/>
                </a:solidFill>
                <a:latin typeface="+mn-lt"/>
              </a:defRPr>
            </a:lvl1pPr>
          </a:lstStyle>
          <a:p>
            <a:pPr>
              <a:defRPr/>
            </a:pPr>
            <a:fld id="{D93EA0C6-E14D-4A1B-9D6A-9F1FEFA6DBD0}" type="datetimeFigureOut">
              <a:rPr lang="en-GB"/>
              <a:pPr>
                <a:defRPr/>
              </a:pPr>
              <a:t>01/11/2012</a:t>
            </a:fld>
            <a:endParaRPr lang="en-GB"/>
          </a:p>
        </p:txBody>
      </p:sp>
      <p:sp>
        <p:nvSpPr>
          <p:cNvPr id="5" name="Footer Placeholder 4"/>
          <p:cNvSpPr>
            <a:spLocks noGrp="1"/>
          </p:cNvSpPr>
          <p:nvPr>
            <p:ph type="ftr" sz="quarter" idx="3"/>
          </p:nvPr>
        </p:nvSpPr>
        <p:spPr>
          <a:xfrm>
            <a:off x="1181100" y="5951538"/>
            <a:ext cx="5256213" cy="365125"/>
          </a:xfrm>
          <a:prstGeom prst="rect">
            <a:avLst/>
          </a:prstGeom>
        </p:spPr>
        <p:txBody>
          <a:bodyPr vert="horz" lIns="91440" tIns="45720" rIns="91440" bIns="45720" rtlCol="0" anchor="b"/>
          <a:lstStyle>
            <a:lvl1pPr algn="l" fontAlgn="auto">
              <a:spcBef>
                <a:spcPts val="0"/>
              </a:spcBef>
              <a:spcAft>
                <a:spcPts val="0"/>
              </a:spcAft>
              <a:defRPr sz="900">
                <a:solidFill>
                  <a:schemeClr val="tx2"/>
                </a:solidFill>
                <a:latin typeface="+mn-lt"/>
              </a:defRPr>
            </a:lvl1pPr>
          </a:lstStyle>
          <a:p>
            <a:pPr>
              <a:defRPr/>
            </a:pPr>
            <a:endParaRPr lang="en-GB"/>
          </a:p>
        </p:txBody>
      </p:sp>
      <p:sp>
        <p:nvSpPr>
          <p:cNvPr id="6" name="Slide Number Placeholder 5"/>
          <p:cNvSpPr>
            <a:spLocks noGrp="1"/>
          </p:cNvSpPr>
          <p:nvPr>
            <p:ph type="sldNum" sz="quarter" idx="4"/>
          </p:nvPr>
        </p:nvSpPr>
        <p:spPr>
          <a:xfrm>
            <a:off x="573088" y="5951538"/>
            <a:ext cx="608012" cy="365125"/>
          </a:xfrm>
          <a:prstGeom prst="rect">
            <a:avLst/>
          </a:prstGeom>
        </p:spPr>
        <p:txBody>
          <a:bodyPr vert="horz" lIns="91440" tIns="45720" rIns="91440" bIns="45720" rtlCol="0" anchor="b"/>
          <a:lstStyle>
            <a:lvl1pPr algn="l" fontAlgn="auto">
              <a:spcBef>
                <a:spcPts val="0"/>
              </a:spcBef>
              <a:spcAft>
                <a:spcPts val="0"/>
              </a:spcAft>
              <a:defRPr sz="1800">
                <a:solidFill>
                  <a:schemeClr val="tx2"/>
                </a:solidFill>
                <a:latin typeface="+mn-lt"/>
              </a:defRPr>
            </a:lvl1pPr>
          </a:lstStyle>
          <a:p>
            <a:pPr>
              <a:defRPr/>
            </a:pPr>
            <a:fld id="{68E4745D-ECE5-477D-A2E9-D9A61BC4A872}" type="slidenum">
              <a:rPr lang="en-GB"/>
              <a:pPr>
                <a:defRPr/>
              </a:pPr>
              <a:t>‹#›</a:t>
            </a:fld>
            <a:endParaRPr lang="en-GB"/>
          </a:p>
        </p:txBody>
      </p:sp>
      <p:grpSp>
        <p:nvGrpSpPr>
          <p:cNvPr id="1031" name="Group 60"/>
          <p:cNvGrpSpPr>
            <a:grpSpLocks/>
          </p:cNvGrpSpPr>
          <p:nvPr/>
        </p:nvGrpSpPr>
        <p:grpSpPr bwMode="auto">
          <a:xfrm>
            <a:off x="-33338" y="0"/>
            <a:ext cx="9177338" cy="6858000"/>
            <a:chOff x="-33595" y="0"/>
            <a:chExt cx="9177595" cy="6857999"/>
          </a:xfrm>
        </p:grpSpPr>
        <p:grpSp>
          <p:nvGrpSpPr>
            <p:cNvPr id="1032" name="Group 182"/>
            <p:cNvGrpSpPr>
              <a:grpSpLocks/>
            </p:cNvGrpSpPr>
            <p:nvPr/>
          </p:nvGrpSpPr>
          <p:grpSpPr bwMode="auto">
            <a:xfrm>
              <a:off x="-33595" y="437091"/>
              <a:ext cx="9074452" cy="6174255"/>
              <a:chOff x="-33595" y="437091"/>
              <a:chExt cx="9074452" cy="6174255"/>
            </a:xfrm>
          </p:grpSpPr>
          <p:sp>
            <p:nvSpPr>
              <p:cNvPr id="92" name="Freeform 12"/>
              <p:cNvSpPr>
                <a:spLocks noChangeAspect="1"/>
              </p:cNvSpPr>
              <p:nvPr/>
            </p:nvSpPr>
            <p:spPr bwMode="auto">
              <a:xfrm rot="8051039">
                <a:off x="-11813" y="3783436"/>
                <a:ext cx="1054883" cy="1098447"/>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a:lstStyle/>
              <a:p>
                <a:pPr fontAlgn="auto">
                  <a:spcBef>
                    <a:spcPts val="0"/>
                  </a:spcBef>
                  <a:spcAft>
                    <a:spcPts val="0"/>
                  </a:spcAft>
                  <a:defRPr/>
                </a:pPr>
                <a:endParaRPr lang="en-US">
                  <a:latin typeface="+mn-lt"/>
                </a:endParaRPr>
              </a:p>
            </p:txBody>
          </p:sp>
          <p:sp>
            <p:nvSpPr>
              <p:cNvPr id="93" name="Freeform 28"/>
              <p:cNvSpPr>
                <a:spLocks noChangeAspect="1"/>
              </p:cNvSpPr>
              <p:nvPr/>
            </p:nvSpPr>
            <p:spPr bwMode="auto">
              <a:xfrm rot="7569598">
                <a:off x="558950" y="196683"/>
                <a:ext cx="832668" cy="1313484"/>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a:lstStyle/>
              <a:p>
                <a:pPr fontAlgn="auto">
                  <a:spcBef>
                    <a:spcPts val="0"/>
                  </a:spcBef>
                  <a:spcAft>
                    <a:spcPts val="0"/>
                  </a:spcAft>
                  <a:defRPr/>
                </a:pPr>
                <a:endParaRPr lang="en-US">
                  <a:latin typeface="+mn-lt"/>
                </a:endParaRPr>
              </a:p>
            </p:txBody>
          </p:sp>
          <p:sp>
            <p:nvSpPr>
              <p:cNvPr id="94" name="Freeform 36"/>
              <p:cNvSpPr>
                <a:spLocks noChangeAspect="1"/>
              </p:cNvSpPr>
              <p:nvPr/>
            </p:nvSpPr>
            <p:spPr bwMode="auto">
              <a:xfrm rot="11849821">
                <a:off x="7750232" y="597775"/>
                <a:ext cx="1064273" cy="1063143"/>
              </a:xfrm>
              <a:custGeom>
                <a:avLst/>
                <a:gdLst/>
                <a:ahLst/>
                <a:cxnLst>
                  <a:cxn ang="0">
                    <a:pos x="1280" y="874"/>
                  </a:cxn>
                  <a:cxn ang="0">
                    <a:pos x="1142" y="974"/>
                  </a:cxn>
                  <a:cxn ang="0">
                    <a:pos x="1150" y="944"/>
                  </a:cxn>
                  <a:cxn ang="0">
                    <a:pos x="1196" y="832"/>
                  </a:cxn>
                  <a:cxn ang="0">
                    <a:pos x="1194" y="590"/>
                  </a:cxn>
                  <a:cxn ang="0">
                    <a:pos x="1152" y="368"/>
                  </a:cxn>
                  <a:cxn ang="0">
                    <a:pos x="1020" y="148"/>
                  </a:cxn>
                  <a:cxn ang="0">
                    <a:pos x="958" y="62"/>
                  </a:cxn>
                  <a:cxn ang="0">
                    <a:pos x="942" y="0"/>
                  </a:cxn>
                  <a:cxn ang="0">
                    <a:pos x="930" y="44"/>
                  </a:cxn>
                  <a:cxn ang="0">
                    <a:pos x="884" y="120"/>
                  </a:cxn>
                  <a:cxn ang="0">
                    <a:pos x="738" y="346"/>
                  </a:cxn>
                  <a:cxn ang="0">
                    <a:pos x="702" y="516"/>
                  </a:cxn>
                  <a:cxn ang="0">
                    <a:pos x="680" y="794"/>
                  </a:cxn>
                  <a:cxn ang="0">
                    <a:pos x="724" y="930"/>
                  </a:cxn>
                  <a:cxn ang="0">
                    <a:pos x="744" y="972"/>
                  </a:cxn>
                  <a:cxn ang="0">
                    <a:pos x="636" y="896"/>
                  </a:cxn>
                  <a:cxn ang="0">
                    <a:pos x="504" y="826"/>
                  </a:cxn>
                  <a:cxn ang="0">
                    <a:pos x="118" y="794"/>
                  </a:cxn>
                  <a:cxn ang="0">
                    <a:pos x="72" y="836"/>
                  </a:cxn>
                  <a:cxn ang="0">
                    <a:pos x="232" y="986"/>
                  </a:cxn>
                  <a:cxn ang="0">
                    <a:pos x="424" y="1194"/>
                  </a:cxn>
                  <a:cxn ang="0">
                    <a:pos x="608" y="1266"/>
                  </a:cxn>
                  <a:cxn ang="0">
                    <a:pos x="698" y="1248"/>
                  </a:cxn>
                  <a:cxn ang="0">
                    <a:pos x="708" y="1268"/>
                  </a:cxn>
                  <a:cxn ang="0">
                    <a:pos x="558" y="1382"/>
                  </a:cxn>
                  <a:cxn ang="0">
                    <a:pos x="416" y="1562"/>
                  </a:cxn>
                  <a:cxn ang="0">
                    <a:pos x="460" y="1634"/>
                  </a:cxn>
                  <a:cxn ang="0">
                    <a:pos x="628" y="1588"/>
                  </a:cxn>
                  <a:cxn ang="0">
                    <a:pos x="752" y="1516"/>
                  </a:cxn>
                  <a:cxn ang="0">
                    <a:pos x="784" y="1576"/>
                  </a:cxn>
                  <a:cxn ang="0">
                    <a:pos x="816" y="1560"/>
                  </a:cxn>
                  <a:cxn ang="0">
                    <a:pos x="858" y="1422"/>
                  </a:cxn>
                  <a:cxn ang="0">
                    <a:pos x="904" y="1368"/>
                  </a:cxn>
                  <a:cxn ang="0">
                    <a:pos x="878" y="1664"/>
                  </a:cxn>
                  <a:cxn ang="0">
                    <a:pos x="810" y="1824"/>
                  </a:cxn>
                  <a:cxn ang="0">
                    <a:pos x="780" y="1854"/>
                  </a:cxn>
                  <a:cxn ang="0">
                    <a:pos x="806" y="1876"/>
                  </a:cxn>
                  <a:cxn ang="0">
                    <a:pos x="874" y="1868"/>
                  </a:cxn>
                  <a:cxn ang="0">
                    <a:pos x="904" y="1856"/>
                  </a:cxn>
                  <a:cxn ang="0">
                    <a:pos x="952" y="1680"/>
                  </a:cxn>
                  <a:cxn ang="0">
                    <a:pos x="988" y="1342"/>
                  </a:cxn>
                  <a:cxn ang="0">
                    <a:pos x="1062" y="1548"/>
                  </a:cxn>
                  <a:cxn ang="0">
                    <a:pos x="1084" y="1572"/>
                  </a:cxn>
                  <a:cxn ang="0">
                    <a:pos x="1112" y="1566"/>
                  </a:cxn>
                  <a:cxn ang="0">
                    <a:pos x="1162" y="1530"/>
                  </a:cxn>
                  <a:cxn ang="0">
                    <a:pos x="1344" y="1620"/>
                  </a:cxn>
                  <a:cxn ang="0">
                    <a:pos x="1498" y="1638"/>
                  </a:cxn>
                  <a:cxn ang="0">
                    <a:pos x="1402" y="1462"/>
                  </a:cxn>
                  <a:cxn ang="0">
                    <a:pos x="1230" y="1306"/>
                  </a:cxn>
                  <a:cxn ang="0">
                    <a:pos x="1164" y="1252"/>
                  </a:cxn>
                  <a:cxn ang="0">
                    <a:pos x="1216" y="1260"/>
                  </a:cxn>
                  <a:cxn ang="0">
                    <a:pos x="1358" y="1250"/>
                  </a:cxn>
                  <a:cxn ang="0">
                    <a:pos x="1576" y="1076"/>
                  </a:cxn>
                  <a:cxn ang="0">
                    <a:pos x="1744" y="892"/>
                  </a:cxn>
                  <a:cxn ang="0">
                    <a:pos x="1880" y="802"/>
                  </a:cxn>
                  <a:cxn ang="0">
                    <a:pos x="1528" y="798"/>
                  </a:cxn>
                </a:cxnLst>
                <a:rect l="0" t="0" r="r" b="b"/>
                <a:pathLst>
                  <a:path w="1884" h="1882">
                    <a:moveTo>
                      <a:pt x="1380" y="826"/>
                    </a:moveTo>
                    <a:lnTo>
                      <a:pt x="1380" y="826"/>
                    </a:lnTo>
                    <a:lnTo>
                      <a:pt x="1364" y="830"/>
                    </a:lnTo>
                    <a:lnTo>
                      <a:pt x="1348" y="836"/>
                    </a:lnTo>
                    <a:lnTo>
                      <a:pt x="1314" y="852"/>
                    </a:lnTo>
                    <a:lnTo>
                      <a:pt x="1280" y="874"/>
                    </a:lnTo>
                    <a:lnTo>
                      <a:pt x="1248" y="896"/>
                    </a:lnTo>
                    <a:lnTo>
                      <a:pt x="1190" y="940"/>
                    </a:lnTo>
                    <a:lnTo>
                      <a:pt x="1156" y="968"/>
                    </a:lnTo>
                    <a:lnTo>
                      <a:pt x="1156" y="968"/>
                    </a:lnTo>
                    <a:lnTo>
                      <a:pt x="1148" y="972"/>
                    </a:lnTo>
                    <a:lnTo>
                      <a:pt x="1142" y="974"/>
                    </a:lnTo>
                    <a:lnTo>
                      <a:pt x="1140" y="972"/>
                    </a:lnTo>
                    <a:lnTo>
                      <a:pt x="1138" y="968"/>
                    </a:lnTo>
                    <a:lnTo>
                      <a:pt x="1138" y="960"/>
                    </a:lnTo>
                    <a:lnTo>
                      <a:pt x="1138" y="956"/>
                    </a:lnTo>
                    <a:lnTo>
                      <a:pt x="1138" y="956"/>
                    </a:lnTo>
                    <a:lnTo>
                      <a:pt x="1150" y="944"/>
                    </a:lnTo>
                    <a:lnTo>
                      <a:pt x="1160" y="930"/>
                    </a:lnTo>
                    <a:lnTo>
                      <a:pt x="1168" y="916"/>
                    </a:lnTo>
                    <a:lnTo>
                      <a:pt x="1176" y="900"/>
                    </a:lnTo>
                    <a:lnTo>
                      <a:pt x="1182" y="884"/>
                    </a:lnTo>
                    <a:lnTo>
                      <a:pt x="1188" y="868"/>
                    </a:lnTo>
                    <a:lnTo>
                      <a:pt x="1196" y="832"/>
                    </a:lnTo>
                    <a:lnTo>
                      <a:pt x="1202" y="794"/>
                    </a:lnTo>
                    <a:lnTo>
                      <a:pt x="1204" y="754"/>
                    </a:lnTo>
                    <a:lnTo>
                      <a:pt x="1204" y="712"/>
                    </a:lnTo>
                    <a:lnTo>
                      <a:pt x="1202" y="672"/>
                    </a:lnTo>
                    <a:lnTo>
                      <a:pt x="1198" y="630"/>
                    </a:lnTo>
                    <a:lnTo>
                      <a:pt x="1194" y="590"/>
                    </a:lnTo>
                    <a:lnTo>
                      <a:pt x="1182" y="516"/>
                    </a:lnTo>
                    <a:lnTo>
                      <a:pt x="1170" y="454"/>
                    </a:lnTo>
                    <a:lnTo>
                      <a:pt x="1162" y="408"/>
                    </a:lnTo>
                    <a:lnTo>
                      <a:pt x="1162" y="408"/>
                    </a:lnTo>
                    <a:lnTo>
                      <a:pt x="1160" y="388"/>
                    </a:lnTo>
                    <a:lnTo>
                      <a:pt x="1152" y="368"/>
                    </a:lnTo>
                    <a:lnTo>
                      <a:pt x="1144" y="346"/>
                    </a:lnTo>
                    <a:lnTo>
                      <a:pt x="1134" y="324"/>
                    </a:lnTo>
                    <a:lnTo>
                      <a:pt x="1108" y="276"/>
                    </a:lnTo>
                    <a:lnTo>
                      <a:pt x="1078" y="230"/>
                    </a:lnTo>
                    <a:lnTo>
                      <a:pt x="1048" y="186"/>
                    </a:lnTo>
                    <a:lnTo>
                      <a:pt x="1020" y="148"/>
                    </a:lnTo>
                    <a:lnTo>
                      <a:pt x="998" y="120"/>
                    </a:lnTo>
                    <a:lnTo>
                      <a:pt x="984" y="104"/>
                    </a:lnTo>
                    <a:lnTo>
                      <a:pt x="984" y="104"/>
                    </a:lnTo>
                    <a:lnTo>
                      <a:pt x="974" y="94"/>
                    </a:lnTo>
                    <a:lnTo>
                      <a:pt x="966" y="78"/>
                    </a:lnTo>
                    <a:lnTo>
                      <a:pt x="958" y="62"/>
                    </a:lnTo>
                    <a:lnTo>
                      <a:pt x="952" y="44"/>
                    </a:lnTo>
                    <a:lnTo>
                      <a:pt x="944" y="14"/>
                    </a:lnTo>
                    <a:lnTo>
                      <a:pt x="942" y="0"/>
                    </a:lnTo>
                    <a:lnTo>
                      <a:pt x="942" y="0"/>
                    </a:lnTo>
                    <a:lnTo>
                      <a:pt x="942" y="0"/>
                    </a:lnTo>
                    <a:lnTo>
                      <a:pt x="942" y="0"/>
                    </a:lnTo>
                    <a:lnTo>
                      <a:pt x="942" y="0"/>
                    </a:lnTo>
                    <a:lnTo>
                      <a:pt x="942" y="0"/>
                    </a:lnTo>
                    <a:lnTo>
                      <a:pt x="942" y="0"/>
                    </a:lnTo>
                    <a:lnTo>
                      <a:pt x="942" y="0"/>
                    </a:lnTo>
                    <a:lnTo>
                      <a:pt x="938" y="14"/>
                    </a:lnTo>
                    <a:lnTo>
                      <a:pt x="930" y="44"/>
                    </a:lnTo>
                    <a:lnTo>
                      <a:pt x="924" y="62"/>
                    </a:lnTo>
                    <a:lnTo>
                      <a:pt x="918" y="78"/>
                    </a:lnTo>
                    <a:lnTo>
                      <a:pt x="910" y="94"/>
                    </a:lnTo>
                    <a:lnTo>
                      <a:pt x="900" y="104"/>
                    </a:lnTo>
                    <a:lnTo>
                      <a:pt x="900" y="104"/>
                    </a:lnTo>
                    <a:lnTo>
                      <a:pt x="884" y="120"/>
                    </a:lnTo>
                    <a:lnTo>
                      <a:pt x="862" y="148"/>
                    </a:lnTo>
                    <a:lnTo>
                      <a:pt x="834" y="186"/>
                    </a:lnTo>
                    <a:lnTo>
                      <a:pt x="804" y="230"/>
                    </a:lnTo>
                    <a:lnTo>
                      <a:pt x="776" y="276"/>
                    </a:lnTo>
                    <a:lnTo>
                      <a:pt x="750" y="324"/>
                    </a:lnTo>
                    <a:lnTo>
                      <a:pt x="738" y="346"/>
                    </a:lnTo>
                    <a:lnTo>
                      <a:pt x="730" y="368"/>
                    </a:lnTo>
                    <a:lnTo>
                      <a:pt x="724" y="388"/>
                    </a:lnTo>
                    <a:lnTo>
                      <a:pt x="720" y="408"/>
                    </a:lnTo>
                    <a:lnTo>
                      <a:pt x="720" y="408"/>
                    </a:lnTo>
                    <a:lnTo>
                      <a:pt x="712" y="454"/>
                    </a:lnTo>
                    <a:lnTo>
                      <a:pt x="702" y="516"/>
                    </a:lnTo>
                    <a:lnTo>
                      <a:pt x="690" y="590"/>
                    </a:lnTo>
                    <a:lnTo>
                      <a:pt x="684" y="630"/>
                    </a:lnTo>
                    <a:lnTo>
                      <a:pt x="680" y="672"/>
                    </a:lnTo>
                    <a:lnTo>
                      <a:pt x="678" y="712"/>
                    </a:lnTo>
                    <a:lnTo>
                      <a:pt x="678" y="754"/>
                    </a:lnTo>
                    <a:lnTo>
                      <a:pt x="680" y="794"/>
                    </a:lnTo>
                    <a:lnTo>
                      <a:pt x="686" y="832"/>
                    </a:lnTo>
                    <a:lnTo>
                      <a:pt x="694" y="868"/>
                    </a:lnTo>
                    <a:lnTo>
                      <a:pt x="700" y="884"/>
                    </a:lnTo>
                    <a:lnTo>
                      <a:pt x="708" y="900"/>
                    </a:lnTo>
                    <a:lnTo>
                      <a:pt x="714" y="916"/>
                    </a:lnTo>
                    <a:lnTo>
                      <a:pt x="724" y="930"/>
                    </a:lnTo>
                    <a:lnTo>
                      <a:pt x="734" y="944"/>
                    </a:lnTo>
                    <a:lnTo>
                      <a:pt x="744" y="956"/>
                    </a:lnTo>
                    <a:lnTo>
                      <a:pt x="744" y="956"/>
                    </a:lnTo>
                    <a:lnTo>
                      <a:pt x="746" y="960"/>
                    </a:lnTo>
                    <a:lnTo>
                      <a:pt x="746" y="968"/>
                    </a:lnTo>
                    <a:lnTo>
                      <a:pt x="744" y="972"/>
                    </a:lnTo>
                    <a:lnTo>
                      <a:pt x="740" y="974"/>
                    </a:lnTo>
                    <a:lnTo>
                      <a:pt x="736" y="972"/>
                    </a:lnTo>
                    <a:lnTo>
                      <a:pt x="728" y="968"/>
                    </a:lnTo>
                    <a:lnTo>
                      <a:pt x="728" y="968"/>
                    </a:lnTo>
                    <a:lnTo>
                      <a:pt x="694" y="940"/>
                    </a:lnTo>
                    <a:lnTo>
                      <a:pt x="636" y="896"/>
                    </a:lnTo>
                    <a:lnTo>
                      <a:pt x="602" y="874"/>
                    </a:lnTo>
                    <a:lnTo>
                      <a:pt x="568" y="852"/>
                    </a:lnTo>
                    <a:lnTo>
                      <a:pt x="534" y="836"/>
                    </a:lnTo>
                    <a:lnTo>
                      <a:pt x="518" y="830"/>
                    </a:lnTo>
                    <a:lnTo>
                      <a:pt x="504" y="826"/>
                    </a:lnTo>
                    <a:lnTo>
                      <a:pt x="504" y="826"/>
                    </a:lnTo>
                    <a:lnTo>
                      <a:pt x="442" y="812"/>
                    </a:lnTo>
                    <a:lnTo>
                      <a:pt x="402" y="804"/>
                    </a:lnTo>
                    <a:lnTo>
                      <a:pt x="354" y="798"/>
                    </a:lnTo>
                    <a:lnTo>
                      <a:pt x="292" y="794"/>
                    </a:lnTo>
                    <a:lnTo>
                      <a:pt x="216" y="792"/>
                    </a:lnTo>
                    <a:lnTo>
                      <a:pt x="118" y="794"/>
                    </a:lnTo>
                    <a:lnTo>
                      <a:pt x="0" y="800"/>
                    </a:lnTo>
                    <a:lnTo>
                      <a:pt x="0" y="800"/>
                    </a:lnTo>
                    <a:lnTo>
                      <a:pt x="4" y="802"/>
                    </a:lnTo>
                    <a:lnTo>
                      <a:pt x="18" y="806"/>
                    </a:lnTo>
                    <a:lnTo>
                      <a:pt x="40" y="816"/>
                    </a:lnTo>
                    <a:lnTo>
                      <a:pt x="72" y="836"/>
                    </a:lnTo>
                    <a:lnTo>
                      <a:pt x="92" y="850"/>
                    </a:lnTo>
                    <a:lnTo>
                      <a:pt x="114" y="870"/>
                    </a:lnTo>
                    <a:lnTo>
                      <a:pt x="140" y="892"/>
                    </a:lnTo>
                    <a:lnTo>
                      <a:pt x="168" y="918"/>
                    </a:lnTo>
                    <a:lnTo>
                      <a:pt x="198" y="950"/>
                    </a:lnTo>
                    <a:lnTo>
                      <a:pt x="232" y="986"/>
                    </a:lnTo>
                    <a:lnTo>
                      <a:pt x="268" y="1028"/>
                    </a:lnTo>
                    <a:lnTo>
                      <a:pt x="306" y="1076"/>
                    </a:lnTo>
                    <a:lnTo>
                      <a:pt x="306" y="1076"/>
                    </a:lnTo>
                    <a:lnTo>
                      <a:pt x="348" y="1124"/>
                    </a:lnTo>
                    <a:lnTo>
                      <a:pt x="386" y="1162"/>
                    </a:lnTo>
                    <a:lnTo>
                      <a:pt x="424" y="1194"/>
                    </a:lnTo>
                    <a:lnTo>
                      <a:pt x="460" y="1218"/>
                    </a:lnTo>
                    <a:lnTo>
                      <a:pt x="494" y="1238"/>
                    </a:lnTo>
                    <a:lnTo>
                      <a:pt x="526" y="1250"/>
                    </a:lnTo>
                    <a:lnTo>
                      <a:pt x="556" y="1260"/>
                    </a:lnTo>
                    <a:lnTo>
                      <a:pt x="584" y="1264"/>
                    </a:lnTo>
                    <a:lnTo>
                      <a:pt x="608" y="1266"/>
                    </a:lnTo>
                    <a:lnTo>
                      <a:pt x="632" y="1266"/>
                    </a:lnTo>
                    <a:lnTo>
                      <a:pt x="650" y="1264"/>
                    </a:lnTo>
                    <a:lnTo>
                      <a:pt x="668" y="1260"/>
                    </a:lnTo>
                    <a:lnTo>
                      <a:pt x="690" y="1252"/>
                    </a:lnTo>
                    <a:lnTo>
                      <a:pt x="698" y="1248"/>
                    </a:lnTo>
                    <a:lnTo>
                      <a:pt x="698" y="1248"/>
                    </a:lnTo>
                    <a:lnTo>
                      <a:pt x="704" y="1248"/>
                    </a:lnTo>
                    <a:lnTo>
                      <a:pt x="716" y="1250"/>
                    </a:lnTo>
                    <a:lnTo>
                      <a:pt x="720" y="1252"/>
                    </a:lnTo>
                    <a:lnTo>
                      <a:pt x="720" y="1256"/>
                    </a:lnTo>
                    <a:lnTo>
                      <a:pt x="718" y="1260"/>
                    </a:lnTo>
                    <a:lnTo>
                      <a:pt x="708" y="1268"/>
                    </a:lnTo>
                    <a:lnTo>
                      <a:pt x="708" y="1268"/>
                    </a:lnTo>
                    <a:lnTo>
                      <a:pt x="686" y="1282"/>
                    </a:lnTo>
                    <a:lnTo>
                      <a:pt x="652" y="1306"/>
                    </a:lnTo>
                    <a:lnTo>
                      <a:pt x="608" y="1338"/>
                    </a:lnTo>
                    <a:lnTo>
                      <a:pt x="584" y="1360"/>
                    </a:lnTo>
                    <a:lnTo>
                      <a:pt x="558" y="1382"/>
                    </a:lnTo>
                    <a:lnTo>
                      <a:pt x="532" y="1406"/>
                    </a:lnTo>
                    <a:lnTo>
                      <a:pt x="506" y="1434"/>
                    </a:lnTo>
                    <a:lnTo>
                      <a:pt x="482" y="1462"/>
                    </a:lnTo>
                    <a:lnTo>
                      <a:pt x="458" y="1494"/>
                    </a:lnTo>
                    <a:lnTo>
                      <a:pt x="436" y="1526"/>
                    </a:lnTo>
                    <a:lnTo>
                      <a:pt x="416" y="1562"/>
                    </a:lnTo>
                    <a:lnTo>
                      <a:pt x="400" y="1598"/>
                    </a:lnTo>
                    <a:lnTo>
                      <a:pt x="386" y="1638"/>
                    </a:lnTo>
                    <a:lnTo>
                      <a:pt x="386" y="1638"/>
                    </a:lnTo>
                    <a:lnTo>
                      <a:pt x="396" y="1638"/>
                    </a:lnTo>
                    <a:lnTo>
                      <a:pt x="422" y="1638"/>
                    </a:lnTo>
                    <a:lnTo>
                      <a:pt x="460" y="1634"/>
                    </a:lnTo>
                    <a:lnTo>
                      <a:pt x="484" y="1632"/>
                    </a:lnTo>
                    <a:lnTo>
                      <a:pt x="510" y="1626"/>
                    </a:lnTo>
                    <a:lnTo>
                      <a:pt x="538" y="1620"/>
                    </a:lnTo>
                    <a:lnTo>
                      <a:pt x="568" y="1612"/>
                    </a:lnTo>
                    <a:lnTo>
                      <a:pt x="598" y="1602"/>
                    </a:lnTo>
                    <a:lnTo>
                      <a:pt x="628" y="1588"/>
                    </a:lnTo>
                    <a:lnTo>
                      <a:pt x="660" y="1572"/>
                    </a:lnTo>
                    <a:lnTo>
                      <a:pt x="690" y="1552"/>
                    </a:lnTo>
                    <a:lnTo>
                      <a:pt x="720" y="1530"/>
                    </a:lnTo>
                    <a:lnTo>
                      <a:pt x="750" y="1504"/>
                    </a:lnTo>
                    <a:lnTo>
                      <a:pt x="750" y="1504"/>
                    </a:lnTo>
                    <a:lnTo>
                      <a:pt x="752" y="1516"/>
                    </a:lnTo>
                    <a:lnTo>
                      <a:pt x="758" y="1542"/>
                    </a:lnTo>
                    <a:lnTo>
                      <a:pt x="764" y="1556"/>
                    </a:lnTo>
                    <a:lnTo>
                      <a:pt x="770" y="1566"/>
                    </a:lnTo>
                    <a:lnTo>
                      <a:pt x="774" y="1570"/>
                    </a:lnTo>
                    <a:lnTo>
                      <a:pt x="778" y="1574"/>
                    </a:lnTo>
                    <a:lnTo>
                      <a:pt x="784" y="1576"/>
                    </a:lnTo>
                    <a:lnTo>
                      <a:pt x="790" y="1576"/>
                    </a:lnTo>
                    <a:lnTo>
                      <a:pt x="790" y="1576"/>
                    </a:lnTo>
                    <a:lnTo>
                      <a:pt x="798" y="1572"/>
                    </a:lnTo>
                    <a:lnTo>
                      <a:pt x="806" y="1570"/>
                    </a:lnTo>
                    <a:lnTo>
                      <a:pt x="812" y="1564"/>
                    </a:lnTo>
                    <a:lnTo>
                      <a:pt x="816" y="1560"/>
                    </a:lnTo>
                    <a:lnTo>
                      <a:pt x="820" y="1552"/>
                    </a:lnTo>
                    <a:lnTo>
                      <a:pt x="820" y="1548"/>
                    </a:lnTo>
                    <a:lnTo>
                      <a:pt x="820" y="1548"/>
                    </a:lnTo>
                    <a:lnTo>
                      <a:pt x="828" y="1522"/>
                    </a:lnTo>
                    <a:lnTo>
                      <a:pt x="846" y="1458"/>
                    </a:lnTo>
                    <a:lnTo>
                      <a:pt x="858" y="1422"/>
                    </a:lnTo>
                    <a:lnTo>
                      <a:pt x="872" y="1386"/>
                    </a:lnTo>
                    <a:lnTo>
                      <a:pt x="888" y="1354"/>
                    </a:lnTo>
                    <a:lnTo>
                      <a:pt x="896" y="1340"/>
                    </a:lnTo>
                    <a:lnTo>
                      <a:pt x="904" y="1330"/>
                    </a:lnTo>
                    <a:lnTo>
                      <a:pt x="904" y="1330"/>
                    </a:lnTo>
                    <a:lnTo>
                      <a:pt x="904" y="1368"/>
                    </a:lnTo>
                    <a:lnTo>
                      <a:pt x="904" y="1428"/>
                    </a:lnTo>
                    <a:lnTo>
                      <a:pt x="900" y="1500"/>
                    </a:lnTo>
                    <a:lnTo>
                      <a:pt x="896" y="1540"/>
                    </a:lnTo>
                    <a:lnTo>
                      <a:pt x="892" y="1582"/>
                    </a:lnTo>
                    <a:lnTo>
                      <a:pt x="886" y="1622"/>
                    </a:lnTo>
                    <a:lnTo>
                      <a:pt x="878" y="1664"/>
                    </a:lnTo>
                    <a:lnTo>
                      <a:pt x="870" y="1702"/>
                    </a:lnTo>
                    <a:lnTo>
                      <a:pt x="858" y="1738"/>
                    </a:lnTo>
                    <a:lnTo>
                      <a:pt x="844" y="1772"/>
                    </a:lnTo>
                    <a:lnTo>
                      <a:pt x="828" y="1800"/>
                    </a:lnTo>
                    <a:lnTo>
                      <a:pt x="820" y="1814"/>
                    </a:lnTo>
                    <a:lnTo>
                      <a:pt x="810" y="1824"/>
                    </a:lnTo>
                    <a:lnTo>
                      <a:pt x="800" y="1834"/>
                    </a:lnTo>
                    <a:lnTo>
                      <a:pt x="788" y="1842"/>
                    </a:lnTo>
                    <a:lnTo>
                      <a:pt x="788" y="1842"/>
                    </a:lnTo>
                    <a:lnTo>
                      <a:pt x="784" y="1846"/>
                    </a:lnTo>
                    <a:lnTo>
                      <a:pt x="780" y="1850"/>
                    </a:lnTo>
                    <a:lnTo>
                      <a:pt x="780" y="1854"/>
                    </a:lnTo>
                    <a:lnTo>
                      <a:pt x="780" y="1858"/>
                    </a:lnTo>
                    <a:lnTo>
                      <a:pt x="784" y="1862"/>
                    </a:lnTo>
                    <a:lnTo>
                      <a:pt x="788" y="1866"/>
                    </a:lnTo>
                    <a:lnTo>
                      <a:pt x="788" y="1866"/>
                    </a:lnTo>
                    <a:lnTo>
                      <a:pt x="796" y="1872"/>
                    </a:lnTo>
                    <a:lnTo>
                      <a:pt x="806" y="1876"/>
                    </a:lnTo>
                    <a:lnTo>
                      <a:pt x="816" y="1880"/>
                    </a:lnTo>
                    <a:lnTo>
                      <a:pt x="828" y="1882"/>
                    </a:lnTo>
                    <a:lnTo>
                      <a:pt x="842" y="1882"/>
                    </a:lnTo>
                    <a:lnTo>
                      <a:pt x="858" y="1878"/>
                    </a:lnTo>
                    <a:lnTo>
                      <a:pt x="874" y="1868"/>
                    </a:lnTo>
                    <a:lnTo>
                      <a:pt x="874" y="1868"/>
                    </a:lnTo>
                    <a:lnTo>
                      <a:pt x="878" y="1866"/>
                    </a:lnTo>
                    <a:lnTo>
                      <a:pt x="884" y="1864"/>
                    </a:lnTo>
                    <a:lnTo>
                      <a:pt x="892" y="1864"/>
                    </a:lnTo>
                    <a:lnTo>
                      <a:pt x="896" y="1862"/>
                    </a:lnTo>
                    <a:lnTo>
                      <a:pt x="900" y="1860"/>
                    </a:lnTo>
                    <a:lnTo>
                      <a:pt x="904" y="1856"/>
                    </a:lnTo>
                    <a:lnTo>
                      <a:pt x="908" y="1850"/>
                    </a:lnTo>
                    <a:lnTo>
                      <a:pt x="908" y="1850"/>
                    </a:lnTo>
                    <a:lnTo>
                      <a:pt x="920" y="1822"/>
                    </a:lnTo>
                    <a:lnTo>
                      <a:pt x="932" y="1784"/>
                    </a:lnTo>
                    <a:lnTo>
                      <a:pt x="942" y="1738"/>
                    </a:lnTo>
                    <a:lnTo>
                      <a:pt x="952" y="1680"/>
                    </a:lnTo>
                    <a:lnTo>
                      <a:pt x="960" y="1610"/>
                    </a:lnTo>
                    <a:lnTo>
                      <a:pt x="968" y="1530"/>
                    </a:lnTo>
                    <a:lnTo>
                      <a:pt x="974" y="1436"/>
                    </a:lnTo>
                    <a:lnTo>
                      <a:pt x="980" y="1330"/>
                    </a:lnTo>
                    <a:lnTo>
                      <a:pt x="980" y="1330"/>
                    </a:lnTo>
                    <a:lnTo>
                      <a:pt x="988" y="1342"/>
                    </a:lnTo>
                    <a:lnTo>
                      <a:pt x="996" y="1356"/>
                    </a:lnTo>
                    <a:lnTo>
                      <a:pt x="1012" y="1388"/>
                    </a:lnTo>
                    <a:lnTo>
                      <a:pt x="1026" y="1424"/>
                    </a:lnTo>
                    <a:lnTo>
                      <a:pt x="1038" y="1460"/>
                    </a:lnTo>
                    <a:lnTo>
                      <a:pt x="1056" y="1522"/>
                    </a:lnTo>
                    <a:lnTo>
                      <a:pt x="1062" y="1548"/>
                    </a:lnTo>
                    <a:lnTo>
                      <a:pt x="1062" y="1548"/>
                    </a:lnTo>
                    <a:lnTo>
                      <a:pt x="1062" y="1552"/>
                    </a:lnTo>
                    <a:lnTo>
                      <a:pt x="1066" y="1560"/>
                    </a:lnTo>
                    <a:lnTo>
                      <a:pt x="1070" y="1564"/>
                    </a:lnTo>
                    <a:lnTo>
                      <a:pt x="1076" y="1570"/>
                    </a:lnTo>
                    <a:lnTo>
                      <a:pt x="1084" y="1572"/>
                    </a:lnTo>
                    <a:lnTo>
                      <a:pt x="1094" y="1576"/>
                    </a:lnTo>
                    <a:lnTo>
                      <a:pt x="1094" y="1576"/>
                    </a:lnTo>
                    <a:lnTo>
                      <a:pt x="1100" y="1576"/>
                    </a:lnTo>
                    <a:lnTo>
                      <a:pt x="1104" y="1574"/>
                    </a:lnTo>
                    <a:lnTo>
                      <a:pt x="1108" y="1570"/>
                    </a:lnTo>
                    <a:lnTo>
                      <a:pt x="1112" y="1566"/>
                    </a:lnTo>
                    <a:lnTo>
                      <a:pt x="1120" y="1556"/>
                    </a:lnTo>
                    <a:lnTo>
                      <a:pt x="1124" y="1542"/>
                    </a:lnTo>
                    <a:lnTo>
                      <a:pt x="1132" y="1516"/>
                    </a:lnTo>
                    <a:lnTo>
                      <a:pt x="1134" y="1504"/>
                    </a:lnTo>
                    <a:lnTo>
                      <a:pt x="1134" y="1504"/>
                    </a:lnTo>
                    <a:lnTo>
                      <a:pt x="1162" y="1530"/>
                    </a:lnTo>
                    <a:lnTo>
                      <a:pt x="1192" y="1552"/>
                    </a:lnTo>
                    <a:lnTo>
                      <a:pt x="1224" y="1572"/>
                    </a:lnTo>
                    <a:lnTo>
                      <a:pt x="1254" y="1588"/>
                    </a:lnTo>
                    <a:lnTo>
                      <a:pt x="1286" y="1602"/>
                    </a:lnTo>
                    <a:lnTo>
                      <a:pt x="1316" y="1612"/>
                    </a:lnTo>
                    <a:lnTo>
                      <a:pt x="1344" y="1620"/>
                    </a:lnTo>
                    <a:lnTo>
                      <a:pt x="1372" y="1626"/>
                    </a:lnTo>
                    <a:lnTo>
                      <a:pt x="1398" y="1632"/>
                    </a:lnTo>
                    <a:lnTo>
                      <a:pt x="1422" y="1634"/>
                    </a:lnTo>
                    <a:lnTo>
                      <a:pt x="1462" y="1638"/>
                    </a:lnTo>
                    <a:lnTo>
                      <a:pt x="1488" y="1638"/>
                    </a:lnTo>
                    <a:lnTo>
                      <a:pt x="1498" y="1638"/>
                    </a:lnTo>
                    <a:lnTo>
                      <a:pt x="1498" y="1638"/>
                    </a:lnTo>
                    <a:lnTo>
                      <a:pt x="1484" y="1598"/>
                    </a:lnTo>
                    <a:lnTo>
                      <a:pt x="1466" y="1562"/>
                    </a:lnTo>
                    <a:lnTo>
                      <a:pt x="1446" y="1526"/>
                    </a:lnTo>
                    <a:lnTo>
                      <a:pt x="1424" y="1494"/>
                    </a:lnTo>
                    <a:lnTo>
                      <a:pt x="1402" y="1462"/>
                    </a:lnTo>
                    <a:lnTo>
                      <a:pt x="1376" y="1434"/>
                    </a:lnTo>
                    <a:lnTo>
                      <a:pt x="1350" y="1406"/>
                    </a:lnTo>
                    <a:lnTo>
                      <a:pt x="1326" y="1382"/>
                    </a:lnTo>
                    <a:lnTo>
                      <a:pt x="1300" y="1360"/>
                    </a:lnTo>
                    <a:lnTo>
                      <a:pt x="1276" y="1338"/>
                    </a:lnTo>
                    <a:lnTo>
                      <a:pt x="1230" y="1306"/>
                    </a:lnTo>
                    <a:lnTo>
                      <a:pt x="1196" y="1282"/>
                    </a:lnTo>
                    <a:lnTo>
                      <a:pt x="1176" y="1268"/>
                    </a:lnTo>
                    <a:lnTo>
                      <a:pt x="1176" y="1268"/>
                    </a:lnTo>
                    <a:lnTo>
                      <a:pt x="1166" y="1260"/>
                    </a:lnTo>
                    <a:lnTo>
                      <a:pt x="1162" y="1256"/>
                    </a:lnTo>
                    <a:lnTo>
                      <a:pt x="1164" y="1252"/>
                    </a:lnTo>
                    <a:lnTo>
                      <a:pt x="1168" y="1250"/>
                    </a:lnTo>
                    <a:lnTo>
                      <a:pt x="1178" y="1248"/>
                    </a:lnTo>
                    <a:lnTo>
                      <a:pt x="1184" y="1248"/>
                    </a:lnTo>
                    <a:lnTo>
                      <a:pt x="1184" y="1248"/>
                    </a:lnTo>
                    <a:lnTo>
                      <a:pt x="1192" y="1252"/>
                    </a:lnTo>
                    <a:lnTo>
                      <a:pt x="1216" y="1260"/>
                    </a:lnTo>
                    <a:lnTo>
                      <a:pt x="1232" y="1264"/>
                    </a:lnTo>
                    <a:lnTo>
                      <a:pt x="1252" y="1266"/>
                    </a:lnTo>
                    <a:lnTo>
                      <a:pt x="1274" y="1266"/>
                    </a:lnTo>
                    <a:lnTo>
                      <a:pt x="1300" y="1264"/>
                    </a:lnTo>
                    <a:lnTo>
                      <a:pt x="1328" y="1260"/>
                    </a:lnTo>
                    <a:lnTo>
                      <a:pt x="1358" y="1250"/>
                    </a:lnTo>
                    <a:lnTo>
                      <a:pt x="1390" y="1238"/>
                    </a:lnTo>
                    <a:lnTo>
                      <a:pt x="1424" y="1218"/>
                    </a:lnTo>
                    <a:lnTo>
                      <a:pt x="1460" y="1194"/>
                    </a:lnTo>
                    <a:lnTo>
                      <a:pt x="1498" y="1162"/>
                    </a:lnTo>
                    <a:lnTo>
                      <a:pt x="1536" y="1124"/>
                    </a:lnTo>
                    <a:lnTo>
                      <a:pt x="1576" y="1076"/>
                    </a:lnTo>
                    <a:lnTo>
                      <a:pt x="1576" y="1076"/>
                    </a:lnTo>
                    <a:lnTo>
                      <a:pt x="1616" y="1028"/>
                    </a:lnTo>
                    <a:lnTo>
                      <a:pt x="1652" y="986"/>
                    </a:lnTo>
                    <a:lnTo>
                      <a:pt x="1684" y="950"/>
                    </a:lnTo>
                    <a:lnTo>
                      <a:pt x="1716" y="918"/>
                    </a:lnTo>
                    <a:lnTo>
                      <a:pt x="1744" y="892"/>
                    </a:lnTo>
                    <a:lnTo>
                      <a:pt x="1768" y="870"/>
                    </a:lnTo>
                    <a:lnTo>
                      <a:pt x="1790" y="850"/>
                    </a:lnTo>
                    <a:lnTo>
                      <a:pt x="1810" y="836"/>
                    </a:lnTo>
                    <a:lnTo>
                      <a:pt x="1844" y="816"/>
                    </a:lnTo>
                    <a:lnTo>
                      <a:pt x="1866" y="806"/>
                    </a:lnTo>
                    <a:lnTo>
                      <a:pt x="1880" y="802"/>
                    </a:lnTo>
                    <a:lnTo>
                      <a:pt x="1884" y="800"/>
                    </a:lnTo>
                    <a:lnTo>
                      <a:pt x="1884" y="800"/>
                    </a:lnTo>
                    <a:lnTo>
                      <a:pt x="1764" y="794"/>
                    </a:lnTo>
                    <a:lnTo>
                      <a:pt x="1668" y="792"/>
                    </a:lnTo>
                    <a:lnTo>
                      <a:pt x="1590" y="794"/>
                    </a:lnTo>
                    <a:lnTo>
                      <a:pt x="1528" y="798"/>
                    </a:lnTo>
                    <a:lnTo>
                      <a:pt x="1480" y="804"/>
                    </a:lnTo>
                    <a:lnTo>
                      <a:pt x="1442" y="812"/>
                    </a:lnTo>
                    <a:lnTo>
                      <a:pt x="1380" y="826"/>
                    </a:lnTo>
                    <a:lnTo>
                      <a:pt x="1380" y="82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a:lstStyle/>
              <a:p>
                <a:pPr fontAlgn="auto">
                  <a:spcBef>
                    <a:spcPts val="0"/>
                  </a:spcBef>
                  <a:spcAft>
                    <a:spcPts val="0"/>
                  </a:spcAft>
                  <a:defRPr/>
                </a:pPr>
                <a:endParaRPr lang="en-US">
                  <a:latin typeface="+mn-lt"/>
                </a:endParaRPr>
              </a:p>
            </p:txBody>
          </p:sp>
          <p:sp>
            <p:nvSpPr>
              <p:cNvPr id="95" name="Freeform 32"/>
              <p:cNvSpPr>
                <a:spLocks noChangeAspect="1"/>
              </p:cNvSpPr>
              <p:nvPr/>
            </p:nvSpPr>
            <p:spPr bwMode="auto">
              <a:xfrm rot="6220444">
                <a:off x="7291403" y="1558152"/>
                <a:ext cx="570505" cy="1349733"/>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a:lstStyle/>
              <a:p>
                <a:pPr fontAlgn="auto">
                  <a:spcBef>
                    <a:spcPts val="0"/>
                  </a:spcBef>
                  <a:spcAft>
                    <a:spcPts val="0"/>
                  </a:spcAft>
                  <a:defRPr/>
                </a:pPr>
                <a:endParaRPr lang="en-US">
                  <a:latin typeface="+mn-lt"/>
                </a:endParaRPr>
              </a:p>
            </p:txBody>
          </p:sp>
          <p:sp>
            <p:nvSpPr>
              <p:cNvPr id="96" name="Freeform 16"/>
              <p:cNvSpPr>
                <a:spLocks noChangeAspect="1"/>
              </p:cNvSpPr>
              <p:nvPr/>
            </p:nvSpPr>
            <p:spPr bwMode="auto">
              <a:xfrm rot="6533397">
                <a:off x="7959862" y="4914145"/>
                <a:ext cx="854656" cy="1307334"/>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a:lstStyle/>
              <a:p>
                <a:pPr fontAlgn="auto">
                  <a:spcBef>
                    <a:spcPts val="0"/>
                  </a:spcBef>
                  <a:spcAft>
                    <a:spcPts val="0"/>
                  </a:spcAft>
                  <a:defRPr/>
                </a:pPr>
                <a:endParaRPr lang="en-US">
                  <a:latin typeface="+mn-lt"/>
                </a:endParaRPr>
              </a:p>
            </p:txBody>
          </p:sp>
          <p:sp>
            <p:nvSpPr>
              <p:cNvPr id="97" name="Freeform 20"/>
              <p:cNvSpPr>
                <a:spLocks noChangeAspect="1"/>
              </p:cNvSpPr>
              <p:nvPr/>
            </p:nvSpPr>
            <p:spPr bwMode="auto">
              <a:xfrm rot="7604267">
                <a:off x="7426592" y="5451070"/>
                <a:ext cx="795973" cy="1524580"/>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a:lstStyle/>
              <a:p>
                <a:pPr fontAlgn="auto">
                  <a:spcBef>
                    <a:spcPts val="0"/>
                  </a:spcBef>
                  <a:spcAft>
                    <a:spcPts val="0"/>
                  </a:spcAft>
                  <a:defRPr/>
                </a:pPr>
                <a:endParaRPr lang="en-US">
                  <a:latin typeface="+mn-lt"/>
                </a:endParaRPr>
              </a:p>
            </p:txBody>
          </p:sp>
        </p:grpSp>
        <p:grpSp>
          <p:nvGrpSpPr>
            <p:cNvPr id="1033" name="Group 189"/>
            <p:cNvGrpSpPr>
              <a:grpSpLocks/>
            </p:cNvGrpSpPr>
            <p:nvPr/>
          </p:nvGrpSpPr>
          <p:grpSpPr bwMode="auto">
            <a:xfrm>
              <a:off x="1" y="189385"/>
              <a:ext cx="9143999" cy="6668614"/>
              <a:chOff x="1" y="189385"/>
              <a:chExt cx="9143999" cy="6668614"/>
            </a:xfrm>
          </p:grpSpPr>
          <p:sp>
            <p:nvSpPr>
              <p:cNvPr id="82" name="Freeform 12"/>
              <p:cNvSpPr>
                <a:spLocks noChangeAspect="1"/>
              </p:cNvSpPr>
              <p:nvPr/>
            </p:nvSpPr>
            <p:spPr bwMode="auto">
              <a:xfrm rot="19954067">
                <a:off x="7722899" y="3726444"/>
                <a:ext cx="934359" cy="972946"/>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a:lstStyle/>
              <a:p>
                <a:pPr fontAlgn="auto">
                  <a:spcBef>
                    <a:spcPts val="0"/>
                  </a:spcBef>
                  <a:spcAft>
                    <a:spcPts val="0"/>
                  </a:spcAft>
                  <a:defRPr/>
                </a:pPr>
                <a:endParaRPr lang="en-US">
                  <a:latin typeface="+mn-lt"/>
                </a:endParaRPr>
              </a:p>
            </p:txBody>
          </p:sp>
          <p:sp>
            <p:nvSpPr>
              <p:cNvPr id="83" name="Freeform 20"/>
              <p:cNvSpPr>
                <a:spLocks noChangeAspect="1"/>
              </p:cNvSpPr>
              <p:nvPr/>
            </p:nvSpPr>
            <p:spPr bwMode="auto">
              <a:xfrm rot="12859877">
                <a:off x="6911677" y="5192992"/>
                <a:ext cx="658602" cy="1261468"/>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8000"/>
                </a:schemeClr>
              </a:solidFill>
              <a:ln w="9525">
                <a:noFill/>
                <a:round/>
                <a:headEnd/>
                <a:tailEnd/>
              </a:ln>
              <a:effectLst>
                <a:glow rad="50800">
                  <a:schemeClr val="accent1">
                    <a:alpha val="20000"/>
                  </a:schemeClr>
                </a:glow>
                <a:softEdge rad="12700"/>
              </a:effectLst>
            </p:spPr>
            <p:txBody>
              <a:bodyPr/>
              <a:lstStyle/>
              <a:p>
                <a:pPr fontAlgn="auto">
                  <a:spcBef>
                    <a:spcPts val="0"/>
                  </a:spcBef>
                  <a:spcAft>
                    <a:spcPts val="0"/>
                  </a:spcAft>
                  <a:defRPr/>
                </a:pPr>
                <a:endParaRPr lang="en-US">
                  <a:latin typeface="+mn-lt"/>
                </a:endParaRPr>
              </a:p>
            </p:txBody>
          </p:sp>
          <p:sp>
            <p:nvSpPr>
              <p:cNvPr id="84" name="Freeform 12"/>
              <p:cNvSpPr>
                <a:spLocks noChangeAspect="1"/>
              </p:cNvSpPr>
              <p:nvPr/>
            </p:nvSpPr>
            <p:spPr bwMode="auto">
              <a:xfrm rot="1886122">
                <a:off x="7260150" y="2458059"/>
                <a:ext cx="819391" cy="853231"/>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a:lstStyle/>
              <a:p>
                <a:pPr fontAlgn="auto">
                  <a:spcBef>
                    <a:spcPts val="0"/>
                  </a:spcBef>
                  <a:spcAft>
                    <a:spcPts val="0"/>
                  </a:spcAft>
                  <a:defRPr/>
                </a:pPr>
                <a:endParaRPr lang="en-US">
                  <a:latin typeface="+mn-lt"/>
                </a:endParaRPr>
              </a:p>
            </p:txBody>
          </p:sp>
          <p:sp>
            <p:nvSpPr>
              <p:cNvPr id="85" name="Freeform 16"/>
              <p:cNvSpPr>
                <a:spLocks noChangeAspect="1"/>
              </p:cNvSpPr>
              <p:nvPr/>
            </p:nvSpPr>
            <p:spPr bwMode="auto">
              <a:xfrm rot="19458545">
                <a:off x="8145717" y="189385"/>
                <a:ext cx="644376" cy="985678"/>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a:lstStyle/>
              <a:p>
                <a:pPr fontAlgn="auto">
                  <a:spcBef>
                    <a:spcPts val="0"/>
                  </a:spcBef>
                  <a:spcAft>
                    <a:spcPts val="0"/>
                  </a:spcAft>
                  <a:defRPr/>
                </a:pPr>
                <a:endParaRPr lang="en-US">
                  <a:latin typeface="+mn-lt"/>
                </a:endParaRPr>
              </a:p>
            </p:txBody>
          </p:sp>
          <p:sp>
            <p:nvSpPr>
              <p:cNvPr id="86" name="Freeform 32"/>
              <p:cNvSpPr>
                <a:spLocks noChangeAspect="1"/>
              </p:cNvSpPr>
              <p:nvPr/>
            </p:nvSpPr>
            <p:spPr bwMode="auto">
              <a:xfrm rot="16200000">
                <a:off x="7201560" y="869773"/>
                <a:ext cx="359022" cy="849390"/>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8000"/>
                </a:schemeClr>
              </a:solidFill>
              <a:ln w="9525">
                <a:noFill/>
                <a:round/>
                <a:headEnd/>
                <a:tailEnd/>
              </a:ln>
              <a:effectLst>
                <a:glow rad="50800">
                  <a:schemeClr val="accent1">
                    <a:alpha val="18000"/>
                  </a:schemeClr>
                </a:glow>
                <a:softEdge rad="12700"/>
              </a:effectLst>
            </p:spPr>
            <p:txBody>
              <a:bodyPr/>
              <a:lstStyle/>
              <a:p>
                <a:pPr fontAlgn="auto">
                  <a:spcBef>
                    <a:spcPts val="0"/>
                  </a:spcBef>
                  <a:spcAft>
                    <a:spcPts val="0"/>
                  </a:spcAft>
                  <a:defRPr/>
                </a:pPr>
                <a:endParaRPr lang="en-US">
                  <a:latin typeface="+mn-lt"/>
                </a:endParaRPr>
              </a:p>
            </p:txBody>
          </p:sp>
          <p:sp>
            <p:nvSpPr>
              <p:cNvPr id="87" name="Freeform 28"/>
              <p:cNvSpPr>
                <a:spLocks noChangeAspect="1"/>
              </p:cNvSpPr>
              <p:nvPr/>
            </p:nvSpPr>
            <p:spPr bwMode="auto">
              <a:xfrm rot="2065346">
                <a:off x="782448" y="200491"/>
                <a:ext cx="753489" cy="1188586"/>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a:lstStyle/>
              <a:p>
                <a:pPr fontAlgn="auto">
                  <a:spcBef>
                    <a:spcPts val="0"/>
                  </a:spcBef>
                  <a:spcAft>
                    <a:spcPts val="0"/>
                  </a:spcAft>
                  <a:defRPr/>
                </a:pPr>
                <a:endParaRPr lang="en-US">
                  <a:latin typeface="+mn-lt"/>
                </a:endParaRPr>
              </a:p>
            </p:txBody>
          </p:sp>
          <p:sp>
            <p:nvSpPr>
              <p:cNvPr id="88" name="Freeform 39"/>
              <p:cNvSpPr>
                <a:spLocks noChangeAspect="1"/>
              </p:cNvSpPr>
              <p:nvPr/>
            </p:nvSpPr>
            <p:spPr bwMode="auto">
              <a:xfrm>
                <a:off x="8828844" y="1270466"/>
                <a:ext cx="315155" cy="776632"/>
              </a:xfrm>
              <a:custGeom>
                <a:avLst/>
                <a:gdLst>
                  <a:gd name="T0" fmla="*/ 60 w 280"/>
                  <a:gd name="T1" fmla="*/ 500 h 690"/>
                  <a:gd name="T2" fmla="*/ 70 w 280"/>
                  <a:gd name="T3" fmla="*/ 516 h 690"/>
                  <a:gd name="T4" fmla="*/ 78 w 280"/>
                  <a:gd name="T5" fmla="*/ 538 h 690"/>
                  <a:gd name="T6" fmla="*/ 82 w 280"/>
                  <a:gd name="T7" fmla="*/ 594 h 690"/>
                  <a:gd name="T8" fmla="*/ 82 w 280"/>
                  <a:gd name="T9" fmla="*/ 648 h 690"/>
                  <a:gd name="T10" fmla="*/ 78 w 280"/>
                  <a:gd name="T11" fmla="*/ 684 h 690"/>
                  <a:gd name="T12" fmla="*/ 78 w 280"/>
                  <a:gd name="T13" fmla="*/ 690 h 690"/>
                  <a:gd name="T14" fmla="*/ 110 w 280"/>
                  <a:gd name="T15" fmla="*/ 672 h 690"/>
                  <a:gd name="T16" fmla="*/ 158 w 280"/>
                  <a:gd name="T17" fmla="*/ 646 h 690"/>
                  <a:gd name="T18" fmla="*/ 210 w 280"/>
                  <a:gd name="T19" fmla="*/ 628 h 690"/>
                  <a:gd name="T20" fmla="*/ 244 w 280"/>
                  <a:gd name="T21" fmla="*/ 624 h 690"/>
                  <a:gd name="T22" fmla="*/ 252 w 280"/>
                  <a:gd name="T23" fmla="*/ 626 h 690"/>
                  <a:gd name="T24" fmla="*/ 280 w 280"/>
                  <a:gd name="T25" fmla="*/ 582 h 690"/>
                  <a:gd name="T26" fmla="*/ 280 w 280"/>
                  <a:gd name="T27" fmla="*/ 0 h 690"/>
                  <a:gd name="T28" fmla="*/ 250 w 280"/>
                  <a:gd name="T29" fmla="*/ 2 h 690"/>
                  <a:gd name="T30" fmla="*/ 216 w 280"/>
                  <a:gd name="T31" fmla="*/ 8 h 690"/>
                  <a:gd name="T32" fmla="*/ 192 w 280"/>
                  <a:gd name="T33" fmla="*/ 18 h 690"/>
                  <a:gd name="T34" fmla="*/ 174 w 280"/>
                  <a:gd name="T35" fmla="*/ 32 h 690"/>
                  <a:gd name="T36" fmla="*/ 152 w 280"/>
                  <a:gd name="T37" fmla="*/ 60 h 690"/>
                  <a:gd name="T38" fmla="*/ 146 w 280"/>
                  <a:gd name="T39" fmla="*/ 84 h 690"/>
                  <a:gd name="T40" fmla="*/ 168 w 280"/>
                  <a:gd name="T41" fmla="*/ 88 h 690"/>
                  <a:gd name="T42" fmla="*/ 202 w 280"/>
                  <a:gd name="T43" fmla="*/ 98 h 690"/>
                  <a:gd name="T44" fmla="*/ 222 w 280"/>
                  <a:gd name="T45" fmla="*/ 110 h 690"/>
                  <a:gd name="T46" fmla="*/ 230 w 280"/>
                  <a:gd name="T47" fmla="*/ 124 h 690"/>
                  <a:gd name="T48" fmla="*/ 230 w 280"/>
                  <a:gd name="T49" fmla="*/ 138 h 690"/>
                  <a:gd name="T50" fmla="*/ 220 w 280"/>
                  <a:gd name="T51" fmla="*/ 152 h 690"/>
                  <a:gd name="T52" fmla="*/ 192 w 280"/>
                  <a:gd name="T53" fmla="*/ 176 h 690"/>
                  <a:gd name="T54" fmla="*/ 142 w 280"/>
                  <a:gd name="T55" fmla="*/ 206 h 690"/>
                  <a:gd name="T56" fmla="*/ 58 w 280"/>
                  <a:gd name="T57" fmla="*/ 242 h 690"/>
                  <a:gd name="T58" fmla="*/ 0 w 280"/>
                  <a:gd name="T59" fmla="*/ 264 h 690"/>
                  <a:gd name="T60" fmla="*/ 20 w 280"/>
                  <a:gd name="T61" fmla="*/ 266 h 690"/>
                  <a:gd name="T62" fmla="*/ 52 w 280"/>
                  <a:gd name="T63" fmla="*/ 274 h 690"/>
                  <a:gd name="T64" fmla="*/ 78 w 280"/>
                  <a:gd name="T65" fmla="*/ 284 h 690"/>
                  <a:gd name="T66" fmla="*/ 96 w 280"/>
                  <a:gd name="T67" fmla="*/ 298 h 690"/>
                  <a:gd name="T68" fmla="*/ 108 w 280"/>
                  <a:gd name="T69" fmla="*/ 316 h 690"/>
                  <a:gd name="T70" fmla="*/ 116 w 280"/>
                  <a:gd name="T71" fmla="*/ 334 h 690"/>
                  <a:gd name="T72" fmla="*/ 116 w 280"/>
                  <a:gd name="T73" fmla="*/ 366 h 690"/>
                  <a:gd name="T74" fmla="*/ 108 w 280"/>
                  <a:gd name="T75" fmla="*/ 408 h 690"/>
                  <a:gd name="T76" fmla="*/ 90 w 280"/>
                  <a:gd name="T77" fmla="*/ 448 h 690"/>
                  <a:gd name="T78" fmla="*/ 66 w 280"/>
                  <a:gd name="T79" fmla="*/ 490 h 690"/>
                  <a:gd name="T80" fmla="*/ 60 w 280"/>
                  <a:gd name="T81" fmla="*/ 50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690">
                    <a:moveTo>
                      <a:pt x="60" y="500"/>
                    </a:moveTo>
                    <a:lnTo>
                      <a:pt x="60" y="500"/>
                    </a:lnTo>
                    <a:lnTo>
                      <a:pt x="66" y="506"/>
                    </a:lnTo>
                    <a:lnTo>
                      <a:pt x="70" y="516"/>
                    </a:lnTo>
                    <a:lnTo>
                      <a:pt x="74" y="526"/>
                    </a:lnTo>
                    <a:lnTo>
                      <a:pt x="78" y="538"/>
                    </a:lnTo>
                    <a:lnTo>
                      <a:pt x="82" y="566"/>
                    </a:lnTo>
                    <a:lnTo>
                      <a:pt x="82" y="594"/>
                    </a:lnTo>
                    <a:lnTo>
                      <a:pt x="82" y="622"/>
                    </a:lnTo>
                    <a:lnTo>
                      <a:pt x="82" y="648"/>
                    </a:lnTo>
                    <a:lnTo>
                      <a:pt x="78" y="684"/>
                    </a:lnTo>
                    <a:lnTo>
                      <a:pt x="78" y="684"/>
                    </a:lnTo>
                    <a:lnTo>
                      <a:pt x="76" y="690"/>
                    </a:lnTo>
                    <a:lnTo>
                      <a:pt x="78" y="690"/>
                    </a:lnTo>
                    <a:lnTo>
                      <a:pt x="78" y="690"/>
                    </a:lnTo>
                    <a:lnTo>
                      <a:pt x="110" y="672"/>
                    </a:lnTo>
                    <a:lnTo>
                      <a:pt x="132" y="658"/>
                    </a:lnTo>
                    <a:lnTo>
                      <a:pt x="158" y="646"/>
                    </a:lnTo>
                    <a:lnTo>
                      <a:pt x="184" y="636"/>
                    </a:lnTo>
                    <a:lnTo>
                      <a:pt x="210" y="628"/>
                    </a:lnTo>
                    <a:lnTo>
                      <a:pt x="234" y="624"/>
                    </a:lnTo>
                    <a:lnTo>
                      <a:pt x="244" y="624"/>
                    </a:lnTo>
                    <a:lnTo>
                      <a:pt x="252" y="626"/>
                    </a:lnTo>
                    <a:lnTo>
                      <a:pt x="252" y="626"/>
                    </a:lnTo>
                    <a:lnTo>
                      <a:pt x="260" y="612"/>
                    </a:lnTo>
                    <a:lnTo>
                      <a:pt x="280" y="582"/>
                    </a:lnTo>
                    <a:lnTo>
                      <a:pt x="280" y="0"/>
                    </a:lnTo>
                    <a:lnTo>
                      <a:pt x="280" y="0"/>
                    </a:lnTo>
                    <a:lnTo>
                      <a:pt x="250" y="2"/>
                    </a:lnTo>
                    <a:lnTo>
                      <a:pt x="250" y="2"/>
                    </a:lnTo>
                    <a:lnTo>
                      <a:pt x="232" y="4"/>
                    </a:lnTo>
                    <a:lnTo>
                      <a:pt x="216" y="8"/>
                    </a:lnTo>
                    <a:lnTo>
                      <a:pt x="204" y="12"/>
                    </a:lnTo>
                    <a:lnTo>
                      <a:pt x="192" y="18"/>
                    </a:lnTo>
                    <a:lnTo>
                      <a:pt x="182" y="24"/>
                    </a:lnTo>
                    <a:lnTo>
                      <a:pt x="174" y="32"/>
                    </a:lnTo>
                    <a:lnTo>
                      <a:pt x="160" y="46"/>
                    </a:lnTo>
                    <a:lnTo>
                      <a:pt x="152" y="60"/>
                    </a:lnTo>
                    <a:lnTo>
                      <a:pt x="148" y="72"/>
                    </a:lnTo>
                    <a:lnTo>
                      <a:pt x="146" y="84"/>
                    </a:lnTo>
                    <a:lnTo>
                      <a:pt x="146" y="84"/>
                    </a:lnTo>
                    <a:lnTo>
                      <a:pt x="168" y="88"/>
                    </a:lnTo>
                    <a:lnTo>
                      <a:pt x="186" y="94"/>
                    </a:lnTo>
                    <a:lnTo>
                      <a:pt x="202" y="98"/>
                    </a:lnTo>
                    <a:lnTo>
                      <a:pt x="214" y="104"/>
                    </a:lnTo>
                    <a:lnTo>
                      <a:pt x="222" y="110"/>
                    </a:lnTo>
                    <a:lnTo>
                      <a:pt x="228" y="116"/>
                    </a:lnTo>
                    <a:lnTo>
                      <a:pt x="230" y="124"/>
                    </a:lnTo>
                    <a:lnTo>
                      <a:pt x="230" y="130"/>
                    </a:lnTo>
                    <a:lnTo>
                      <a:pt x="230" y="138"/>
                    </a:lnTo>
                    <a:lnTo>
                      <a:pt x="226" y="146"/>
                    </a:lnTo>
                    <a:lnTo>
                      <a:pt x="220" y="152"/>
                    </a:lnTo>
                    <a:lnTo>
                      <a:pt x="212" y="160"/>
                    </a:lnTo>
                    <a:lnTo>
                      <a:pt x="192" y="176"/>
                    </a:lnTo>
                    <a:lnTo>
                      <a:pt x="168" y="190"/>
                    </a:lnTo>
                    <a:lnTo>
                      <a:pt x="142" y="206"/>
                    </a:lnTo>
                    <a:lnTo>
                      <a:pt x="114" y="218"/>
                    </a:lnTo>
                    <a:lnTo>
                      <a:pt x="58" y="242"/>
                    </a:lnTo>
                    <a:lnTo>
                      <a:pt x="16" y="258"/>
                    </a:lnTo>
                    <a:lnTo>
                      <a:pt x="0" y="264"/>
                    </a:lnTo>
                    <a:lnTo>
                      <a:pt x="0" y="264"/>
                    </a:lnTo>
                    <a:lnTo>
                      <a:pt x="20" y="266"/>
                    </a:lnTo>
                    <a:lnTo>
                      <a:pt x="38" y="270"/>
                    </a:lnTo>
                    <a:lnTo>
                      <a:pt x="52" y="274"/>
                    </a:lnTo>
                    <a:lnTo>
                      <a:pt x="66" y="278"/>
                    </a:lnTo>
                    <a:lnTo>
                      <a:pt x="78" y="284"/>
                    </a:lnTo>
                    <a:lnTo>
                      <a:pt x="88" y="290"/>
                    </a:lnTo>
                    <a:lnTo>
                      <a:pt x="96" y="298"/>
                    </a:lnTo>
                    <a:lnTo>
                      <a:pt x="104" y="306"/>
                    </a:lnTo>
                    <a:lnTo>
                      <a:pt x="108" y="316"/>
                    </a:lnTo>
                    <a:lnTo>
                      <a:pt x="112" y="324"/>
                    </a:lnTo>
                    <a:lnTo>
                      <a:pt x="116" y="334"/>
                    </a:lnTo>
                    <a:lnTo>
                      <a:pt x="116" y="344"/>
                    </a:lnTo>
                    <a:lnTo>
                      <a:pt x="116" y="366"/>
                    </a:lnTo>
                    <a:lnTo>
                      <a:pt x="114" y="386"/>
                    </a:lnTo>
                    <a:lnTo>
                      <a:pt x="108" y="408"/>
                    </a:lnTo>
                    <a:lnTo>
                      <a:pt x="100" y="428"/>
                    </a:lnTo>
                    <a:lnTo>
                      <a:pt x="90" y="448"/>
                    </a:lnTo>
                    <a:lnTo>
                      <a:pt x="82" y="464"/>
                    </a:lnTo>
                    <a:lnTo>
                      <a:pt x="66" y="490"/>
                    </a:lnTo>
                    <a:lnTo>
                      <a:pt x="60" y="500"/>
                    </a:lnTo>
                    <a:lnTo>
                      <a:pt x="60" y="500"/>
                    </a:lnTo>
                    <a:close/>
                  </a:path>
                </a:pathLst>
              </a:custGeom>
              <a:solidFill>
                <a:schemeClr val="accent1">
                  <a:alpha val="8000"/>
                </a:schemeClr>
              </a:solidFill>
              <a:ln>
                <a:noFill/>
              </a:ln>
              <a:effectLst>
                <a:glow rad="50800">
                  <a:schemeClr val="accent1">
                    <a:alpha val="18000"/>
                  </a:schemeClr>
                </a:glow>
                <a:softEdge rad="12700"/>
              </a:effectLst>
              <a:extLst/>
            </p:spPr>
            <p:txBody>
              <a:bodyPr/>
              <a:lstStyle/>
              <a:p>
                <a:pPr fontAlgn="auto">
                  <a:spcBef>
                    <a:spcPts val="0"/>
                  </a:spcBef>
                  <a:spcAft>
                    <a:spcPts val="0"/>
                  </a:spcAft>
                  <a:defRPr/>
                </a:pPr>
                <a:endParaRPr lang="en-US">
                  <a:latin typeface="+mn-lt"/>
                </a:endParaRPr>
              </a:p>
            </p:txBody>
          </p:sp>
          <p:sp>
            <p:nvSpPr>
              <p:cNvPr id="89" name="Freeform 88"/>
              <p:cNvSpPr>
                <a:spLocks noChangeAspect="1"/>
              </p:cNvSpPr>
              <p:nvPr/>
            </p:nvSpPr>
            <p:spPr bwMode="auto">
              <a:xfrm>
                <a:off x="10820" y="5117153"/>
                <a:ext cx="692706" cy="903148"/>
              </a:xfrm>
              <a:custGeom>
                <a:avLst/>
                <a:gdLst>
                  <a:gd name="T0" fmla="*/ 628 w 632"/>
                  <a:gd name="T1" fmla="*/ 772 h 824"/>
                  <a:gd name="T2" fmla="*/ 572 w 632"/>
                  <a:gd name="T3" fmla="*/ 684 h 824"/>
                  <a:gd name="T4" fmla="*/ 520 w 632"/>
                  <a:gd name="T5" fmla="*/ 616 h 824"/>
                  <a:gd name="T6" fmla="*/ 500 w 632"/>
                  <a:gd name="T7" fmla="*/ 560 h 824"/>
                  <a:gd name="T8" fmla="*/ 486 w 632"/>
                  <a:gd name="T9" fmla="*/ 432 h 824"/>
                  <a:gd name="T10" fmla="*/ 496 w 632"/>
                  <a:gd name="T11" fmla="*/ 306 h 824"/>
                  <a:gd name="T12" fmla="*/ 496 w 632"/>
                  <a:gd name="T13" fmla="*/ 272 h 824"/>
                  <a:gd name="T14" fmla="*/ 486 w 632"/>
                  <a:gd name="T15" fmla="*/ 232 h 824"/>
                  <a:gd name="T16" fmla="*/ 456 w 632"/>
                  <a:gd name="T17" fmla="*/ 196 h 824"/>
                  <a:gd name="T18" fmla="*/ 434 w 632"/>
                  <a:gd name="T19" fmla="*/ 184 h 824"/>
                  <a:gd name="T20" fmla="*/ 408 w 632"/>
                  <a:gd name="T21" fmla="*/ 236 h 824"/>
                  <a:gd name="T22" fmla="*/ 384 w 632"/>
                  <a:gd name="T23" fmla="*/ 260 h 824"/>
                  <a:gd name="T24" fmla="*/ 362 w 632"/>
                  <a:gd name="T25" fmla="*/ 256 h 824"/>
                  <a:gd name="T26" fmla="*/ 344 w 632"/>
                  <a:gd name="T27" fmla="*/ 234 h 824"/>
                  <a:gd name="T28" fmla="*/ 312 w 632"/>
                  <a:gd name="T29" fmla="*/ 154 h 824"/>
                  <a:gd name="T30" fmla="*/ 284 w 632"/>
                  <a:gd name="T31" fmla="*/ 18 h 824"/>
                  <a:gd name="T32" fmla="*/ 276 w 632"/>
                  <a:gd name="T33" fmla="*/ 18 h 824"/>
                  <a:gd name="T34" fmla="*/ 254 w 632"/>
                  <a:gd name="T35" fmla="*/ 64 h 824"/>
                  <a:gd name="T36" fmla="*/ 228 w 632"/>
                  <a:gd name="T37" fmla="*/ 90 h 824"/>
                  <a:gd name="T38" fmla="*/ 198 w 632"/>
                  <a:gd name="T39" fmla="*/ 100 h 824"/>
                  <a:gd name="T40" fmla="*/ 156 w 632"/>
                  <a:gd name="T41" fmla="*/ 96 h 824"/>
                  <a:gd name="T42" fmla="*/ 96 w 632"/>
                  <a:gd name="T43" fmla="*/ 66 h 824"/>
                  <a:gd name="T44" fmla="*/ 42 w 632"/>
                  <a:gd name="T45" fmla="*/ 18 h 824"/>
                  <a:gd name="T46" fmla="*/ 26 w 632"/>
                  <a:gd name="T47" fmla="*/ 14 h 824"/>
                  <a:gd name="T48" fmla="*/ 0 w 632"/>
                  <a:gd name="T49" fmla="*/ 456 h 824"/>
                  <a:gd name="T50" fmla="*/ 80 w 632"/>
                  <a:gd name="T51" fmla="*/ 482 h 824"/>
                  <a:gd name="T52" fmla="*/ 124 w 632"/>
                  <a:gd name="T53" fmla="*/ 506 h 824"/>
                  <a:gd name="T54" fmla="*/ 146 w 632"/>
                  <a:gd name="T55" fmla="*/ 536 h 824"/>
                  <a:gd name="T56" fmla="*/ 134 w 632"/>
                  <a:gd name="T57" fmla="*/ 568 h 824"/>
                  <a:gd name="T58" fmla="*/ 76 w 632"/>
                  <a:gd name="T59" fmla="*/ 604 h 824"/>
                  <a:gd name="T60" fmla="*/ 82 w 632"/>
                  <a:gd name="T61" fmla="*/ 616 h 824"/>
                  <a:gd name="T62" fmla="*/ 122 w 632"/>
                  <a:gd name="T63" fmla="*/ 630 h 824"/>
                  <a:gd name="T64" fmla="*/ 182 w 632"/>
                  <a:gd name="T65" fmla="*/ 626 h 824"/>
                  <a:gd name="T66" fmla="*/ 300 w 632"/>
                  <a:gd name="T67" fmla="*/ 610 h 824"/>
                  <a:gd name="T68" fmla="*/ 422 w 632"/>
                  <a:gd name="T69" fmla="*/ 616 h 824"/>
                  <a:gd name="T70" fmla="*/ 476 w 632"/>
                  <a:gd name="T71" fmla="*/ 630 h 824"/>
                  <a:gd name="T72" fmla="*/ 526 w 632"/>
                  <a:gd name="T73" fmla="*/ 674 h 824"/>
                  <a:gd name="T74" fmla="*/ 576 w 632"/>
                  <a:gd name="T75" fmla="*/ 748 h 824"/>
                  <a:gd name="T76" fmla="*/ 594 w 632"/>
                  <a:gd name="T77" fmla="*/ 796 h 824"/>
                  <a:gd name="T78" fmla="*/ 592 w 632"/>
                  <a:gd name="T79" fmla="*/ 818 h 824"/>
                  <a:gd name="T80" fmla="*/ 598 w 632"/>
                  <a:gd name="T81" fmla="*/ 824 h 824"/>
                  <a:gd name="T82" fmla="*/ 612 w 632"/>
                  <a:gd name="T83" fmla="*/ 822 h 824"/>
                  <a:gd name="T84" fmla="*/ 624 w 632"/>
                  <a:gd name="T85" fmla="*/ 808 h 824"/>
                  <a:gd name="T86" fmla="*/ 630 w 632"/>
                  <a:gd name="T87" fmla="*/ 79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2" h="824">
                    <a:moveTo>
                      <a:pt x="632" y="784"/>
                    </a:moveTo>
                    <a:lnTo>
                      <a:pt x="632" y="784"/>
                    </a:lnTo>
                    <a:lnTo>
                      <a:pt x="628" y="772"/>
                    </a:lnTo>
                    <a:lnTo>
                      <a:pt x="622" y="760"/>
                    </a:lnTo>
                    <a:lnTo>
                      <a:pt x="602" y="726"/>
                    </a:lnTo>
                    <a:lnTo>
                      <a:pt x="572" y="684"/>
                    </a:lnTo>
                    <a:lnTo>
                      <a:pt x="530" y="632"/>
                    </a:lnTo>
                    <a:lnTo>
                      <a:pt x="530" y="632"/>
                    </a:lnTo>
                    <a:lnTo>
                      <a:pt x="520" y="616"/>
                    </a:lnTo>
                    <a:lnTo>
                      <a:pt x="512" y="598"/>
                    </a:lnTo>
                    <a:lnTo>
                      <a:pt x="504" y="580"/>
                    </a:lnTo>
                    <a:lnTo>
                      <a:pt x="500" y="560"/>
                    </a:lnTo>
                    <a:lnTo>
                      <a:pt x="492" y="520"/>
                    </a:lnTo>
                    <a:lnTo>
                      <a:pt x="486" y="476"/>
                    </a:lnTo>
                    <a:lnTo>
                      <a:pt x="486" y="432"/>
                    </a:lnTo>
                    <a:lnTo>
                      <a:pt x="488" y="388"/>
                    </a:lnTo>
                    <a:lnTo>
                      <a:pt x="490" y="346"/>
                    </a:lnTo>
                    <a:lnTo>
                      <a:pt x="496" y="306"/>
                    </a:lnTo>
                    <a:lnTo>
                      <a:pt x="496" y="306"/>
                    </a:lnTo>
                    <a:lnTo>
                      <a:pt x="496" y="288"/>
                    </a:lnTo>
                    <a:lnTo>
                      <a:pt x="496" y="272"/>
                    </a:lnTo>
                    <a:lnTo>
                      <a:pt x="494" y="256"/>
                    </a:lnTo>
                    <a:lnTo>
                      <a:pt x="492" y="244"/>
                    </a:lnTo>
                    <a:lnTo>
                      <a:pt x="486" y="232"/>
                    </a:lnTo>
                    <a:lnTo>
                      <a:pt x="482" y="222"/>
                    </a:lnTo>
                    <a:lnTo>
                      <a:pt x="470" y="206"/>
                    </a:lnTo>
                    <a:lnTo>
                      <a:pt x="456" y="196"/>
                    </a:lnTo>
                    <a:lnTo>
                      <a:pt x="446" y="188"/>
                    </a:lnTo>
                    <a:lnTo>
                      <a:pt x="434" y="184"/>
                    </a:lnTo>
                    <a:lnTo>
                      <a:pt x="434" y="184"/>
                    </a:lnTo>
                    <a:lnTo>
                      <a:pt x="424" y="206"/>
                    </a:lnTo>
                    <a:lnTo>
                      <a:pt x="416" y="222"/>
                    </a:lnTo>
                    <a:lnTo>
                      <a:pt x="408" y="236"/>
                    </a:lnTo>
                    <a:lnTo>
                      <a:pt x="400" y="248"/>
                    </a:lnTo>
                    <a:lnTo>
                      <a:pt x="392" y="254"/>
                    </a:lnTo>
                    <a:lnTo>
                      <a:pt x="384" y="260"/>
                    </a:lnTo>
                    <a:lnTo>
                      <a:pt x="376" y="260"/>
                    </a:lnTo>
                    <a:lnTo>
                      <a:pt x="370" y="260"/>
                    </a:lnTo>
                    <a:lnTo>
                      <a:pt x="362" y="256"/>
                    </a:lnTo>
                    <a:lnTo>
                      <a:pt x="356" y="250"/>
                    </a:lnTo>
                    <a:lnTo>
                      <a:pt x="350" y="244"/>
                    </a:lnTo>
                    <a:lnTo>
                      <a:pt x="344" y="234"/>
                    </a:lnTo>
                    <a:lnTo>
                      <a:pt x="332" y="212"/>
                    </a:lnTo>
                    <a:lnTo>
                      <a:pt x="322" y="184"/>
                    </a:lnTo>
                    <a:lnTo>
                      <a:pt x="312" y="154"/>
                    </a:lnTo>
                    <a:lnTo>
                      <a:pt x="304" y="122"/>
                    </a:lnTo>
                    <a:lnTo>
                      <a:pt x="292" y="62"/>
                    </a:lnTo>
                    <a:lnTo>
                      <a:pt x="284" y="18"/>
                    </a:lnTo>
                    <a:lnTo>
                      <a:pt x="282" y="0"/>
                    </a:lnTo>
                    <a:lnTo>
                      <a:pt x="282" y="0"/>
                    </a:lnTo>
                    <a:lnTo>
                      <a:pt x="276" y="18"/>
                    </a:lnTo>
                    <a:lnTo>
                      <a:pt x="270" y="36"/>
                    </a:lnTo>
                    <a:lnTo>
                      <a:pt x="262" y="50"/>
                    </a:lnTo>
                    <a:lnTo>
                      <a:pt x="254" y="64"/>
                    </a:lnTo>
                    <a:lnTo>
                      <a:pt x="246" y="74"/>
                    </a:lnTo>
                    <a:lnTo>
                      <a:pt x="238" y="82"/>
                    </a:lnTo>
                    <a:lnTo>
                      <a:pt x="228" y="90"/>
                    </a:lnTo>
                    <a:lnTo>
                      <a:pt x="218" y="94"/>
                    </a:lnTo>
                    <a:lnTo>
                      <a:pt x="208" y="98"/>
                    </a:lnTo>
                    <a:lnTo>
                      <a:pt x="198" y="100"/>
                    </a:lnTo>
                    <a:lnTo>
                      <a:pt x="188" y="100"/>
                    </a:lnTo>
                    <a:lnTo>
                      <a:pt x="178" y="100"/>
                    </a:lnTo>
                    <a:lnTo>
                      <a:pt x="156" y="96"/>
                    </a:lnTo>
                    <a:lnTo>
                      <a:pt x="136" y="88"/>
                    </a:lnTo>
                    <a:lnTo>
                      <a:pt x="116" y="78"/>
                    </a:lnTo>
                    <a:lnTo>
                      <a:pt x="96" y="66"/>
                    </a:lnTo>
                    <a:lnTo>
                      <a:pt x="80" y="52"/>
                    </a:lnTo>
                    <a:lnTo>
                      <a:pt x="64" y="40"/>
                    </a:lnTo>
                    <a:lnTo>
                      <a:pt x="42" y="18"/>
                    </a:lnTo>
                    <a:lnTo>
                      <a:pt x="34" y="10"/>
                    </a:lnTo>
                    <a:lnTo>
                      <a:pt x="34" y="10"/>
                    </a:lnTo>
                    <a:lnTo>
                      <a:pt x="26" y="14"/>
                    </a:lnTo>
                    <a:lnTo>
                      <a:pt x="18" y="16"/>
                    </a:lnTo>
                    <a:lnTo>
                      <a:pt x="0" y="20"/>
                    </a:lnTo>
                    <a:lnTo>
                      <a:pt x="0" y="456"/>
                    </a:lnTo>
                    <a:lnTo>
                      <a:pt x="0" y="456"/>
                    </a:lnTo>
                    <a:lnTo>
                      <a:pt x="42" y="468"/>
                    </a:lnTo>
                    <a:lnTo>
                      <a:pt x="80" y="482"/>
                    </a:lnTo>
                    <a:lnTo>
                      <a:pt x="96" y="490"/>
                    </a:lnTo>
                    <a:lnTo>
                      <a:pt x="112" y="498"/>
                    </a:lnTo>
                    <a:lnTo>
                      <a:pt x="124" y="506"/>
                    </a:lnTo>
                    <a:lnTo>
                      <a:pt x="136" y="516"/>
                    </a:lnTo>
                    <a:lnTo>
                      <a:pt x="142" y="526"/>
                    </a:lnTo>
                    <a:lnTo>
                      <a:pt x="146" y="536"/>
                    </a:lnTo>
                    <a:lnTo>
                      <a:pt x="146" y="546"/>
                    </a:lnTo>
                    <a:lnTo>
                      <a:pt x="142" y="556"/>
                    </a:lnTo>
                    <a:lnTo>
                      <a:pt x="134" y="568"/>
                    </a:lnTo>
                    <a:lnTo>
                      <a:pt x="120" y="580"/>
                    </a:lnTo>
                    <a:lnTo>
                      <a:pt x="100" y="592"/>
                    </a:lnTo>
                    <a:lnTo>
                      <a:pt x="76" y="604"/>
                    </a:lnTo>
                    <a:lnTo>
                      <a:pt x="76" y="604"/>
                    </a:lnTo>
                    <a:lnTo>
                      <a:pt x="78" y="610"/>
                    </a:lnTo>
                    <a:lnTo>
                      <a:pt x="82" y="616"/>
                    </a:lnTo>
                    <a:lnTo>
                      <a:pt x="90" y="622"/>
                    </a:lnTo>
                    <a:lnTo>
                      <a:pt x="104" y="626"/>
                    </a:lnTo>
                    <a:lnTo>
                      <a:pt x="122" y="630"/>
                    </a:lnTo>
                    <a:lnTo>
                      <a:pt x="148" y="630"/>
                    </a:lnTo>
                    <a:lnTo>
                      <a:pt x="182" y="626"/>
                    </a:lnTo>
                    <a:lnTo>
                      <a:pt x="182" y="626"/>
                    </a:lnTo>
                    <a:lnTo>
                      <a:pt x="220" y="620"/>
                    </a:lnTo>
                    <a:lnTo>
                      <a:pt x="260" y="614"/>
                    </a:lnTo>
                    <a:lnTo>
                      <a:pt x="300" y="610"/>
                    </a:lnTo>
                    <a:lnTo>
                      <a:pt x="342" y="610"/>
                    </a:lnTo>
                    <a:lnTo>
                      <a:pt x="382" y="610"/>
                    </a:lnTo>
                    <a:lnTo>
                      <a:pt x="422" y="616"/>
                    </a:lnTo>
                    <a:lnTo>
                      <a:pt x="440" y="620"/>
                    </a:lnTo>
                    <a:lnTo>
                      <a:pt x="458" y="624"/>
                    </a:lnTo>
                    <a:lnTo>
                      <a:pt x="476" y="630"/>
                    </a:lnTo>
                    <a:lnTo>
                      <a:pt x="492" y="636"/>
                    </a:lnTo>
                    <a:lnTo>
                      <a:pt x="492" y="636"/>
                    </a:lnTo>
                    <a:lnTo>
                      <a:pt x="526" y="674"/>
                    </a:lnTo>
                    <a:lnTo>
                      <a:pt x="544" y="698"/>
                    </a:lnTo>
                    <a:lnTo>
                      <a:pt x="562" y="722"/>
                    </a:lnTo>
                    <a:lnTo>
                      <a:pt x="576" y="748"/>
                    </a:lnTo>
                    <a:lnTo>
                      <a:pt x="588" y="772"/>
                    </a:lnTo>
                    <a:lnTo>
                      <a:pt x="590" y="784"/>
                    </a:lnTo>
                    <a:lnTo>
                      <a:pt x="594" y="796"/>
                    </a:lnTo>
                    <a:lnTo>
                      <a:pt x="594" y="806"/>
                    </a:lnTo>
                    <a:lnTo>
                      <a:pt x="592" y="818"/>
                    </a:lnTo>
                    <a:lnTo>
                      <a:pt x="592" y="818"/>
                    </a:lnTo>
                    <a:lnTo>
                      <a:pt x="592" y="822"/>
                    </a:lnTo>
                    <a:lnTo>
                      <a:pt x="594" y="824"/>
                    </a:lnTo>
                    <a:lnTo>
                      <a:pt x="598" y="824"/>
                    </a:lnTo>
                    <a:lnTo>
                      <a:pt x="598" y="824"/>
                    </a:lnTo>
                    <a:lnTo>
                      <a:pt x="602" y="824"/>
                    </a:lnTo>
                    <a:lnTo>
                      <a:pt x="612" y="822"/>
                    </a:lnTo>
                    <a:lnTo>
                      <a:pt x="616" y="818"/>
                    </a:lnTo>
                    <a:lnTo>
                      <a:pt x="620" y="814"/>
                    </a:lnTo>
                    <a:lnTo>
                      <a:pt x="624" y="808"/>
                    </a:lnTo>
                    <a:lnTo>
                      <a:pt x="626" y="800"/>
                    </a:lnTo>
                    <a:lnTo>
                      <a:pt x="626" y="800"/>
                    </a:lnTo>
                    <a:lnTo>
                      <a:pt x="630" y="796"/>
                    </a:lnTo>
                    <a:lnTo>
                      <a:pt x="632" y="792"/>
                    </a:lnTo>
                    <a:lnTo>
                      <a:pt x="632" y="784"/>
                    </a:lnTo>
                    <a:close/>
                  </a:path>
                </a:pathLst>
              </a:custGeom>
              <a:solidFill>
                <a:schemeClr val="accent1">
                  <a:alpha val="8000"/>
                </a:schemeClr>
              </a:solidFill>
              <a:ln>
                <a:noFill/>
              </a:ln>
              <a:effectLst>
                <a:glow rad="50800">
                  <a:schemeClr val="accent1">
                    <a:alpha val="18000"/>
                  </a:schemeClr>
                </a:glow>
                <a:softEdge rad="12700"/>
              </a:effectLst>
              <a:extLst/>
            </p:spPr>
            <p:txBody>
              <a:bodyPr/>
              <a:lstStyle/>
              <a:p>
                <a:pPr fontAlgn="auto">
                  <a:spcBef>
                    <a:spcPts val="0"/>
                  </a:spcBef>
                  <a:spcAft>
                    <a:spcPts val="0"/>
                  </a:spcAft>
                  <a:defRPr/>
                </a:pPr>
                <a:endParaRPr lang="en-US">
                  <a:latin typeface="+mn-lt"/>
                </a:endParaRPr>
              </a:p>
            </p:txBody>
          </p:sp>
          <p:sp>
            <p:nvSpPr>
              <p:cNvPr id="90" name="Freeform 47"/>
              <p:cNvSpPr>
                <a:spLocks noChangeAspect="1"/>
              </p:cNvSpPr>
              <p:nvPr/>
            </p:nvSpPr>
            <p:spPr bwMode="auto">
              <a:xfrm>
                <a:off x="1" y="2438400"/>
                <a:ext cx="453574" cy="852529"/>
              </a:xfrm>
              <a:custGeom>
                <a:avLst/>
                <a:gdLst>
                  <a:gd name="T0" fmla="*/ 194 w 382"/>
                  <a:gd name="T1" fmla="*/ 442 h 718"/>
                  <a:gd name="T2" fmla="*/ 238 w 382"/>
                  <a:gd name="T3" fmla="*/ 410 h 718"/>
                  <a:gd name="T4" fmla="*/ 264 w 382"/>
                  <a:gd name="T5" fmla="*/ 368 h 718"/>
                  <a:gd name="T6" fmla="*/ 270 w 382"/>
                  <a:gd name="T7" fmla="*/ 334 h 718"/>
                  <a:gd name="T8" fmla="*/ 292 w 382"/>
                  <a:gd name="T9" fmla="*/ 278 h 718"/>
                  <a:gd name="T10" fmla="*/ 310 w 382"/>
                  <a:gd name="T11" fmla="*/ 250 h 718"/>
                  <a:gd name="T12" fmla="*/ 248 w 382"/>
                  <a:gd name="T13" fmla="*/ 258 h 718"/>
                  <a:gd name="T14" fmla="*/ 212 w 382"/>
                  <a:gd name="T15" fmla="*/ 242 h 718"/>
                  <a:gd name="T16" fmla="*/ 194 w 382"/>
                  <a:gd name="T17" fmla="*/ 212 h 718"/>
                  <a:gd name="T18" fmla="*/ 194 w 382"/>
                  <a:gd name="T19" fmla="*/ 160 h 718"/>
                  <a:gd name="T20" fmla="*/ 200 w 382"/>
                  <a:gd name="T21" fmla="*/ 140 h 718"/>
                  <a:gd name="T22" fmla="*/ 200 w 382"/>
                  <a:gd name="T23" fmla="*/ 110 h 718"/>
                  <a:gd name="T24" fmla="*/ 184 w 382"/>
                  <a:gd name="T25" fmla="*/ 72 h 718"/>
                  <a:gd name="T26" fmla="*/ 158 w 382"/>
                  <a:gd name="T27" fmla="*/ 50 h 718"/>
                  <a:gd name="T28" fmla="*/ 80 w 382"/>
                  <a:gd name="T29" fmla="*/ 0 h 718"/>
                  <a:gd name="T30" fmla="*/ 84 w 382"/>
                  <a:gd name="T31" fmla="*/ 6 h 718"/>
                  <a:gd name="T32" fmla="*/ 96 w 382"/>
                  <a:gd name="T33" fmla="*/ 38 h 718"/>
                  <a:gd name="T34" fmla="*/ 94 w 382"/>
                  <a:gd name="T35" fmla="*/ 70 h 718"/>
                  <a:gd name="T36" fmla="*/ 80 w 382"/>
                  <a:gd name="T37" fmla="*/ 66 h 718"/>
                  <a:gd name="T38" fmla="*/ 48 w 382"/>
                  <a:gd name="T39" fmla="*/ 82 h 718"/>
                  <a:gd name="T40" fmla="*/ 34 w 382"/>
                  <a:gd name="T41" fmla="*/ 106 h 718"/>
                  <a:gd name="T42" fmla="*/ 26 w 382"/>
                  <a:gd name="T43" fmla="*/ 138 h 718"/>
                  <a:gd name="T44" fmla="*/ 24 w 382"/>
                  <a:gd name="T45" fmla="*/ 194 h 718"/>
                  <a:gd name="T46" fmla="*/ 22 w 382"/>
                  <a:gd name="T47" fmla="*/ 204 h 718"/>
                  <a:gd name="T48" fmla="*/ 20 w 382"/>
                  <a:gd name="T49" fmla="*/ 202 h 718"/>
                  <a:gd name="T50" fmla="*/ 0 w 382"/>
                  <a:gd name="T51" fmla="*/ 662 h 718"/>
                  <a:gd name="T52" fmla="*/ 30 w 382"/>
                  <a:gd name="T53" fmla="*/ 636 h 718"/>
                  <a:gd name="T54" fmla="*/ 80 w 382"/>
                  <a:gd name="T55" fmla="*/ 606 h 718"/>
                  <a:gd name="T56" fmla="*/ 108 w 382"/>
                  <a:gd name="T57" fmla="*/ 586 h 718"/>
                  <a:gd name="T58" fmla="*/ 132 w 382"/>
                  <a:gd name="T59" fmla="*/ 542 h 718"/>
                  <a:gd name="T60" fmla="*/ 144 w 382"/>
                  <a:gd name="T61" fmla="*/ 484 h 718"/>
                  <a:gd name="T62" fmla="*/ 220 w 382"/>
                  <a:gd name="T63" fmla="*/ 544 h 718"/>
                  <a:gd name="T64" fmla="*/ 300 w 382"/>
                  <a:gd name="T65" fmla="*/ 626 h 718"/>
                  <a:gd name="T66" fmla="*/ 330 w 382"/>
                  <a:gd name="T67" fmla="*/ 678 h 718"/>
                  <a:gd name="T68" fmla="*/ 336 w 382"/>
                  <a:gd name="T69" fmla="*/ 710 h 718"/>
                  <a:gd name="T70" fmla="*/ 340 w 382"/>
                  <a:gd name="T71" fmla="*/ 718 h 718"/>
                  <a:gd name="T72" fmla="*/ 352 w 382"/>
                  <a:gd name="T73" fmla="*/ 716 h 718"/>
                  <a:gd name="T74" fmla="*/ 372 w 382"/>
                  <a:gd name="T75" fmla="*/ 698 h 718"/>
                  <a:gd name="T76" fmla="*/ 376 w 382"/>
                  <a:gd name="T77" fmla="*/ 680 h 718"/>
                  <a:gd name="T78" fmla="*/ 382 w 382"/>
                  <a:gd name="T79" fmla="*/ 666 h 718"/>
                  <a:gd name="T80" fmla="*/ 372 w 382"/>
                  <a:gd name="T81" fmla="*/ 644 h 718"/>
                  <a:gd name="T82" fmla="*/ 318 w 382"/>
                  <a:gd name="T83" fmla="*/ 582 h 718"/>
                  <a:gd name="T84" fmla="*/ 170 w 382"/>
                  <a:gd name="T85" fmla="*/ 4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2" h="718">
                    <a:moveTo>
                      <a:pt x="170" y="452"/>
                    </a:moveTo>
                    <a:lnTo>
                      <a:pt x="170" y="452"/>
                    </a:lnTo>
                    <a:lnTo>
                      <a:pt x="194" y="442"/>
                    </a:lnTo>
                    <a:lnTo>
                      <a:pt x="208" y="434"/>
                    </a:lnTo>
                    <a:lnTo>
                      <a:pt x="224" y="424"/>
                    </a:lnTo>
                    <a:lnTo>
                      <a:pt x="238" y="410"/>
                    </a:lnTo>
                    <a:lnTo>
                      <a:pt x="250" y="396"/>
                    </a:lnTo>
                    <a:lnTo>
                      <a:pt x="260" y="378"/>
                    </a:lnTo>
                    <a:lnTo>
                      <a:pt x="264" y="368"/>
                    </a:lnTo>
                    <a:lnTo>
                      <a:pt x="266" y="358"/>
                    </a:lnTo>
                    <a:lnTo>
                      <a:pt x="266" y="358"/>
                    </a:lnTo>
                    <a:lnTo>
                      <a:pt x="270" y="334"/>
                    </a:lnTo>
                    <a:lnTo>
                      <a:pt x="276" y="312"/>
                    </a:lnTo>
                    <a:lnTo>
                      <a:pt x="284" y="294"/>
                    </a:lnTo>
                    <a:lnTo>
                      <a:pt x="292" y="278"/>
                    </a:lnTo>
                    <a:lnTo>
                      <a:pt x="304" y="256"/>
                    </a:lnTo>
                    <a:lnTo>
                      <a:pt x="310" y="250"/>
                    </a:lnTo>
                    <a:lnTo>
                      <a:pt x="310" y="250"/>
                    </a:lnTo>
                    <a:lnTo>
                      <a:pt x="286" y="256"/>
                    </a:lnTo>
                    <a:lnTo>
                      <a:pt x="266" y="258"/>
                    </a:lnTo>
                    <a:lnTo>
                      <a:pt x="248" y="258"/>
                    </a:lnTo>
                    <a:lnTo>
                      <a:pt x="234" y="254"/>
                    </a:lnTo>
                    <a:lnTo>
                      <a:pt x="220" y="250"/>
                    </a:lnTo>
                    <a:lnTo>
                      <a:pt x="212" y="242"/>
                    </a:lnTo>
                    <a:lnTo>
                      <a:pt x="204" y="234"/>
                    </a:lnTo>
                    <a:lnTo>
                      <a:pt x="198" y="224"/>
                    </a:lnTo>
                    <a:lnTo>
                      <a:pt x="194" y="212"/>
                    </a:lnTo>
                    <a:lnTo>
                      <a:pt x="192" y="202"/>
                    </a:lnTo>
                    <a:lnTo>
                      <a:pt x="190" y="180"/>
                    </a:lnTo>
                    <a:lnTo>
                      <a:pt x="194" y="160"/>
                    </a:lnTo>
                    <a:lnTo>
                      <a:pt x="198" y="148"/>
                    </a:lnTo>
                    <a:lnTo>
                      <a:pt x="198" y="148"/>
                    </a:lnTo>
                    <a:lnTo>
                      <a:pt x="200" y="140"/>
                    </a:lnTo>
                    <a:lnTo>
                      <a:pt x="202" y="130"/>
                    </a:lnTo>
                    <a:lnTo>
                      <a:pt x="202" y="120"/>
                    </a:lnTo>
                    <a:lnTo>
                      <a:pt x="200" y="110"/>
                    </a:lnTo>
                    <a:lnTo>
                      <a:pt x="194" y="90"/>
                    </a:lnTo>
                    <a:lnTo>
                      <a:pt x="188" y="80"/>
                    </a:lnTo>
                    <a:lnTo>
                      <a:pt x="184" y="72"/>
                    </a:lnTo>
                    <a:lnTo>
                      <a:pt x="184" y="72"/>
                    </a:lnTo>
                    <a:lnTo>
                      <a:pt x="174" y="64"/>
                    </a:lnTo>
                    <a:lnTo>
                      <a:pt x="158" y="50"/>
                    </a:lnTo>
                    <a:lnTo>
                      <a:pt x="120" y="22"/>
                    </a:lnTo>
                    <a:lnTo>
                      <a:pt x="88" y="4"/>
                    </a:lnTo>
                    <a:lnTo>
                      <a:pt x="80" y="0"/>
                    </a:lnTo>
                    <a:lnTo>
                      <a:pt x="80" y="2"/>
                    </a:lnTo>
                    <a:lnTo>
                      <a:pt x="84" y="6"/>
                    </a:lnTo>
                    <a:lnTo>
                      <a:pt x="84" y="6"/>
                    </a:lnTo>
                    <a:lnTo>
                      <a:pt x="90" y="16"/>
                    </a:lnTo>
                    <a:lnTo>
                      <a:pt x="94" y="28"/>
                    </a:lnTo>
                    <a:lnTo>
                      <a:pt x="96" y="38"/>
                    </a:lnTo>
                    <a:lnTo>
                      <a:pt x="98" y="48"/>
                    </a:lnTo>
                    <a:lnTo>
                      <a:pt x="96" y="64"/>
                    </a:lnTo>
                    <a:lnTo>
                      <a:pt x="94" y="70"/>
                    </a:lnTo>
                    <a:lnTo>
                      <a:pt x="94" y="70"/>
                    </a:lnTo>
                    <a:lnTo>
                      <a:pt x="88" y="68"/>
                    </a:lnTo>
                    <a:lnTo>
                      <a:pt x="80" y="66"/>
                    </a:lnTo>
                    <a:lnTo>
                      <a:pt x="70" y="68"/>
                    </a:lnTo>
                    <a:lnTo>
                      <a:pt x="58" y="72"/>
                    </a:lnTo>
                    <a:lnTo>
                      <a:pt x="48" y="82"/>
                    </a:lnTo>
                    <a:lnTo>
                      <a:pt x="44" y="88"/>
                    </a:lnTo>
                    <a:lnTo>
                      <a:pt x="38" y="96"/>
                    </a:lnTo>
                    <a:lnTo>
                      <a:pt x="34" y="106"/>
                    </a:lnTo>
                    <a:lnTo>
                      <a:pt x="30" y="118"/>
                    </a:lnTo>
                    <a:lnTo>
                      <a:pt x="30" y="118"/>
                    </a:lnTo>
                    <a:lnTo>
                      <a:pt x="26" y="138"/>
                    </a:lnTo>
                    <a:lnTo>
                      <a:pt x="24" y="154"/>
                    </a:lnTo>
                    <a:lnTo>
                      <a:pt x="24" y="180"/>
                    </a:lnTo>
                    <a:lnTo>
                      <a:pt x="24" y="194"/>
                    </a:lnTo>
                    <a:lnTo>
                      <a:pt x="24" y="202"/>
                    </a:lnTo>
                    <a:lnTo>
                      <a:pt x="24" y="202"/>
                    </a:lnTo>
                    <a:lnTo>
                      <a:pt x="22" y="204"/>
                    </a:lnTo>
                    <a:lnTo>
                      <a:pt x="20" y="204"/>
                    </a:lnTo>
                    <a:lnTo>
                      <a:pt x="20" y="202"/>
                    </a:lnTo>
                    <a:lnTo>
                      <a:pt x="20" y="202"/>
                    </a:lnTo>
                    <a:lnTo>
                      <a:pt x="16" y="194"/>
                    </a:lnTo>
                    <a:lnTo>
                      <a:pt x="0" y="146"/>
                    </a:lnTo>
                    <a:lnTo>
                      <a:pt x="0" y="662"/>
                    </a:lnTo>
                    <a:lnTo>
                      <a:pt x="0" y="662"/>
                    </a:lnTo>
                    <a:lnTo>
                      <a:pt x="12" y="650"/>
                    </a:lnTo>
                    <a:lnTo>
                      <a:pt x="30" y="636"/>
                    </a:lnTo>
                    <a:lnTo>
                      <a:pt x="52" y="620"/>
                    </a:lnTo>
                    <a:lnTo>
                      <a:pt x="80" y="606"/>
                    </a:lnTo>
                    <a:lnTo>
                      <a:pt x="80" y="606"/>
                    </a:lnTo>
                    <a:lnTo>
                      <a:pt x="90" y="600"/>
                    </a:lnTo>
                    <a:lnTo>
                      <a:pt x="100" y="594"/>
                    </a:lnTo>
                    <a:lnTo>
                      <a:pt x="108" y="586"/>
                    </a:lnTo>
                    <a:lnTo>
                      <a:pt x="114" y="578"/>
                    </a:lnTo>
                    <a:lnTo>
                      <a:pt x="126" y="560"/>
                    </a:lnTo>
                    <a:lnTo>
                      <a:pt x="132" y="542"/>
                    </a:lnTo>
                    <a:lnTo>
                      <a:pt x="138" y="524"/>
                    </a:lnTo>
                    <a:lnTo>
                      <a:pt x="142" y="508"/>
                    </a:lnTo>
                    <a:lnTo>
                      <a:pt x="144" y="484"/>
                    </a:lnTo>
                    <a:lnTo>
                      <a:pt x="144" y="484"/>
                    </a:lnTo>
                    <a:lnTo>
                      <a:pt x="188" y="518"/>
                    </a:lnTo>
                    <a:lnTo>
                      <a:pt x="220" y="544"/>
                    </a:lnTo>
                    <a:lnTo>
                      <a:pt x="254" y="576"/>
                    </a:lnTo>
                    <a:lnTo>
                      <a:pt x="286" y="610"/>
                    </a:lnTo>
                    <a:lnTo>
                      <a:pt x="300" y="626"/>
                    </a:lnTo>
                    <a:lnTo>
                      <a:pt x="312" y="644"/>
                    </a:lnTo>
                    <a:lnTo>
                      <a:pt x="322" y="662"/>
                    </a:lnTo>
                    <a:lnTo>
                      <a:pt x="330" y="678"/>
                    </a:lnTo>
                    <a:lnTo>
                      <a:pt x="336" y="694"/>
                    </a:lnTo>
                    <a:lnTo>
                      <a:pt x="336" y="710"/>
                    </a:lnTo>
                    <a:lnTo>
                      <a:pt x="336" y="710"/>
                    </a:lnTo>
                    <a:lnTo>
                      <a:pt x="336" y="712"/>
                    </a:lnTo>
                    <a:lnTo>
                      <a:pt x="336" y="716"/>
                    </a:lnTo>
                    <a:lnTo>
                      <a:pt x="340" y="718"/>
                    </a:lnTo>
                    <a:lnTo>
                      <a:pt x="346" y="718"/>
                    </a:lnTo>
                    <a:lnTo>
                      <a:pt x="346" y="718"/>
                    </a:lnTo>
                    <a:lnTo>
                      <a:pt x="352" y="716"/>
                    </a:lnTo>
                    <a:lnTo>
                      <a:pt x="362" y="710"/>
                    </a:lnTo>
                    <a:lnTo>
                      <a:pt x="368" y="706"/>
                    </a:lnTo>
                    <a:lnTo>
                      <a:pt x="372" y="698"/>
                    </a:lnTo>
                    <a:lnTo>
                      <a:pt x="376" y="690"/>
                    </a:lnTo>
                    <a:lnTo>
                      <a:pt x="376" y="680"/>
                    </a:lnTo>
                    <a:lnTo>
                      <a:pt x="376" y="680"/>
                    </a:lnTo>
                    <a:lnTo>
                      <a:pt x="378" y="674"/>
                    </a:lnTo>
                    <a:lnTo>
                      <a:pt x="380" y="670"/>
                    </a:lnTo>
                    <a:lnTo>
                      <a:pt x="382" y="666"/>
                    </a:lnTo>
                    <a:lnTo>
                      <a:pt x="380" y="658"/>
                    </a:lnTo>
                    <a:lnTo>
                      <a:pt x="380" y="658"/>
                    </a:lnTo>
                    <a:lnTo>
                      <a:pt x="372" y="644"/>
                    </a:lnTo>
                    <a:lnTo>
                      <a:pt x="358" y="626"/>
                    </a:lnTo>
                    <a:lnTo>
                      <a:pt x="340" y="606"/>
                    </a:lnTo>
                    <a:lnTo>
                      <a:pt x="318" y="582"/>
                    </a:lnTo>
                    <a:lnTo>
                      <a:pt x="290" y="554"/>
                    </a:lnTo>
                    <a:lnTo>
                      <a:pt x="256" y="524"/>
                    </a:lnTo>
                    <a:lnTo>
                      <a:pt x="170" y="452"/>
                    </a:lnTo>
                    <a:lnTo>
                      <a:pt x="170" y="452"/>
                    </a:lnTo>
                    <a:close/>
                  </a:path>
                </a:pathLst>
              </a:custGeom>
              <a:solidFill>
                <a:schemeClr val="accent1">
                  <a:alpha val="8000"/>
                </a:schemeClr>
              </a:solidFill>
              <a:ln>
                <a:noFill/>
              </a:ln>
              <a:effectLst>
                <a:glow rad="50800">
                  <a:schemeClr val="accent1">
                    <a:alpha val="18000"/>
                  </a:schemeClr>
                </a:glow>
                <a:softEdge rad="12700"/>
              </a:effectLst>
              <a:extLst/>
            </p:spPr>
            <p:txBody>
              <a:bodyPr/>
              <a:lstStyle/>
              <a:p>
                <a:pPr fontAlgn="auto">
                  <a:spcBef>
                    <a:spcPts val="0"/>
                  </a:spcBef>
                  <a:spcAft>
                    <a:spcPts val="0"/>
                  </a:spcAft>
                  <a:defRPr/>
                </a:pPr>
                <a:endParaRPr lang="en-US">
                  <a:latin typeface="+mn-lt"/>
                </a:endParaRPr>
              </a:p>
            </p:txBody>
          </p:sp>
          <p:sp>
            <p:nvSpPr>
              <p:cNvPr id="91" name="Freeform 23"/>
              <p:cNvSpPr>
                <a:spLocks noChangeAspect="1"/>
              </p:cNvSpPr>
              <p:nvPr/>
            </p:nvSpPr>
            <p:spPr bwMode="auto">
              <a:xfrm>
                <a:off x="8551334" y="6180666"/>
                <a:ext cx="592666" cy="677333"/>
              </a:xfrm>
              <a:custGeom>
                <a:avLst/>
                <a:gdLst>
                  <a:gd name="T0" fmla="*/ 536 w 560"/>
                  <a:gd name="T1" fmla="*/ 100 h 640"/>
                  <a:gd name="T2" fmla="*/ 496 w 560"/>
                  <a:gd name="T3" fmla="*/ 106 h 640"/>
                  <a:gd name="T4" fmla="*/ 456 w 560"/>
                  <a:gd name="T5" fmla="*/ 118 h 640"/>
                  <a:gd name="T6" fmla="*/ 438 w 560"/>
                  <a:gd name="T7" fmla="*/ 110 h 640"/>
                  <a:gd name="T8" fmla="*/ 436 w 560"/>
                  <a:gd name="T9" fmla="*/ 82 h 640"/>
                  <a:gd name="T10" fmla="*/ 428 w 560"/>
                  <a:gd name="T11" fmla="*/ 76 h 640"/>
                  <a:gd name="T12" fmla="*/ 360 w 560"/>
                  <a:gd name="T13" fmla="*/ 146 h 640"/>
                  <a:gd name="T14" fmla="*/ 328 w 560"/>
                  <a:gd name="T15" fmla="*/ 192 h 640"/>
                  <a:gd name="T16" fmla="*/ 290 w 560"/>
                  <a:gd name="T17" fmla="*/ 108 h 640"/>
                  <a:gd name="T18" fmla="*/ 274 w 560"/>
                  <a:gd name="T19" fmla="*/ 38 h 640"/>
                  <a:gd name="T20" fmla="*/ 280 w 560"/>
                  <a:gd name="T21" fmla="*/ 6 h 640"/>
                  <a:gd name="T22" fmla="*/ 280 w 560"/>
                  <a:gd name="T23" fmla="*/ 2 h 640"/>
                  <a:gd name="T24" fmla="*/ 262 w 560"/>
                  <a:gd name="T25" fmla="*/ 0 h 640"/>
                  <a:gd name="T26" fmla="*/ 248 w 560"/>
                  <a:gd name="T27" fmla="*/ 14 h 640"/>
                  <a:gd name="T28" fmla="*/ 244 w 560"/>
                  <a:gd name="T29" fmla="*/ 18 h 640"/>
                  <a:gd name="T30" fmla="*/ 240 w 560"/>
                  <a:gd name="T31" fmla="*/ 26 h 640"/>
                  <a:gd name="T32" fmla="*/ 254 w 560"/>
                  <a:gd name="T33" fmla="*/ 88 h 640"/>
                  <a:gd name="T34" fmla="*/ 304 w 560"/>
                  <a:gd name="T35" fmla="*/ 204 h 640"/>
                  <a:gd name="T36" fmla="*/ 222 w 560"/>
                  <a:gd name="T37" fmla="*/ 206 h 640"/>
                  <a:gd name="T38" fmla="*/ 136 w 560"/>
                  <a:gd name="T39" fmla="*/ 224 h 640"/>
                  <a:gd name="T40" fmla="*/ 164 w 560"/>
                  <a:gd name="T41" fmla="*/ 234 h 640"/>
                  <a:gd name="T42" fmla="*/ 178 w 560"/>
                  <a:gd name="T43" fmla="*/ 254 h 640"/>
                  <a:gd name="T44" fmla="*/ 166 w 560"/>
                  <a:gd name="T45" fmla="*/ 272 h 640"/>
                  <a:gd name="T46" fmla="*/ 122 w 560"/>
                  <a:gd name="T47" fmla="*/ 300 h 640"/>
                  <a:gd name="T48" fmla="*/ 90 w 560"/>
                  <a:gd name="T49" fmla="*/ 348 h 640"/>
                  <a:gd name="T50" fmla="*/ 22 w 560"/>
                  <a:gd name="T51" fmla="*/ 414 h 640"/>
                  <a:gd name="T52" fmla="*/ 0 w 560"/>
                  <a:gd name="T53" fmla="*/ 430 h 640"/>
                  <a:gd name="T54" fmla="*/ 102 w 560"/>
                  <a:gd name="T55" fmla="*/ 404 h 640"/>
                  <a:gd name="T56" fmla="*/ 136 w 560"/>
                  <a:gd name="T57" fmla="*/ 406 h 640"/>
                  <a:gd name="T58" fmla="*/ 152 w 560"/>
                  <a:gd name="T59" fmla="*/ 418 h 640"/>
                  <a:gd name="T60" fmla="*/ 156 w 560"/>
                  <a:gd name="T61" fmla="*/ 438 h 640"/>
                  <a:gd name="T62" fmla="*/ 138 w 560"/>
                  <a:gd name="T63" fmla="*/ 486 h 640"/>
                  <a:gd name="T64" fmla="*/ 90 w 560"/>
                  <a:gd name="T65" fmla="*/ 550 h 640"/>
                  <a:gd name="T66" fmla="*/ 126 w 560"/>
                  <a:gd name="T67" fmla="*/ 542 h 640"/>
                  <a:gd name="T68" fmla="*/ 158 w 560"/>
                  <a:gd name="T69" fmla="*/ 550 h 640"/>
                  <a:gd name="T70" fmla="*/ 170 w 560"/>
                  <a:gd name="T71" fmla="*/ 572 h 640"/>
                  <a:gd name="T72" fmla="*/ 168 w 560"/>
                  <a:gd name="T73" fmla="*/ 626 h 640"/>
                  <a:gd name="T74" fmla="*/ 186 w 560"/>
                  <a:gd name="T75" fmla="*/ 626 h 640"/>
                  <a:gd name="T76" fmla="*/ 280 w 560"/>
                  <a:gd name="T77" fmla="*/ 640 h 640"/>
                  <a:gd name="T78" fmla="*/ 310 w 560"/>
                  <a:gd name="T79" fmla="*/ 628 h 640"/>
                  <a:gd name="T80" fmla="*/ 322 w 560"/>
                  <a:gd name="T81" fmla="*/ 628 h 640"/>
                  <a:gd name="T82" fmla="*/ 330 w 560"/>
                  <a:gd name="T83" fmla="*/ 580 h 640"/>
                  <a:gd name="T84" fmla="*/ 346 w 560"/>
                  <a:gd name="T85" fmla="*/ 526 h 640"/>
                  <a:gd name="T86" fmla="*/ 354 w 560"/>
                  <a:gd name="T87" fmla="*/ 526 h 640"/>
                  <a:gd name="T88" fmla="*/ 358 w 560"/>
                  <a:gd name="T89" fmla="*/ 534 h 640"/>
                  <a:gd name="T90" fmla="*/ 364 w 560"/>
                  <a:gd name="T91" fmla="*/ 584 h 640"/>
                  <a:gd name="T92" fmla="*/ 424 w 560"/>
                  <a:gd name="T93" fmla="*/ 640 h 640"/>
                  <a:gd name="T94" fmla="*/ 438 w 560"/>
                  <a:gd name="T95" fmla="*/ 624 h 640"/>
                  <a:gd name="T96" fmla="*/ 458 w 560"/>
                  <a:gd name="T97" fmla="*/ 622 h 640"/>
                  <a:gd name="T98" fmla="*/ 474 w 560"/>
                  <a:gd name="T9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0" h="640">
                    <a:moveTo>
                      <a:pt x="560" y="100"/>
                    </a:moveTo>
                    <a:lnTo>
                      <a:pt x="560" y="100"/>
                    </a:lnTo>
                    <a:lnTo>
                      <a:pt x="536" y="100"/>
                    </a:lnTo>
                    <a:lnTo>
                      <a:pt x="512" y="98"/>
                    </a:lnTo>
                    <a:lnTo>
                      <a:pt x="512" y="98"/>
                    </a:lnTo>
                    <a:lnTo>
                      <a:pt x="496" y="106"/>
                    </a:lnTo>
                    <a:lnTo>
                      <a:pt x="480" y="114"/>
                    </a:lnTo>
                    <a:lnTo>
                      <a:pt x="464" y="118"/>
                    </a:lnTo>
                    <a:lnTo>
                      <a:pt x="456" y="118"/>
                    </a:lnTo>
                    <a:lnTo>
                      <a:pt x="448" y="118"/>
                    </a:lnTo>
                    <a:lnTo>
                      <a:pt x="442" y="116"/>
                    </a:lnTo>
                    <a:lnTo>
                      <a:pt x="438" y="110"/>
                    </a:lnTo>
                    <a:lnTo>
                      <a:pt x="436" y="104"/>
                    </a:lnTo>
                    <a:lnTo>
                      <a:pt x="434" y="94"/>
                    </a:lnTo>
                    <a:lnTo>
                      <a:pt x="436" y="82"/>
                    </a:lnTo>
                    <a:lnTo>
                      <a:pt x="442" y="66"/>
                    </a:lnTo>
                    <a:lnTo>
                      <a:pt x="442" y="66"/>
                    </a:lnTo>
                    <a:lnTo>
                      <a:pt x="428" y="76"/>
                    </a:lnTo>
                    <a:lnTo>
                      <a:pt x="396" y="106"/>
                    </a:lnTo>
                    <a:lnTo>
                      <a:pt x="378" y="126"/>
                    </a:lnTo>
                    <a:lnTo>
                      <a:pt x="360" y="146"/>
                    </a:lnTo>
                    <a:lnTo>
                      <a:pt x="342" y="170"/>
                    </a:lnTo>
                    <a:lnTo>
                      <a:pt x="328" y="192"/>
                    </a:lnTo>
                    <a:lnTo>
                      <a:pt x="328" y="192"/>
                    </a:lnTo>
                    <a:lnTo>
                      <a:pt x="312" y="160"/>
                    </a:lnTo>
                    <a:lnTo>
                      <a:pt x="300" y="134"/>
                    </a:lnTo>
                    <a:lnTo>
                      <a:pt x="290" y="108"/>
                    </a:lnTo>
                    <a:lnTo>
                      <a:pt x="280" y="80"/>
                    </a:lnTo>
                    <a:lnTo>
                      <a:pt x="276" y="52"/>
                    </a:lnTo>
                    <a:lnTo>
                      <a:pt x="274" y="38"/>
                    </a:lnTo>
                    <a:lnTo>
                      <a:pt x="274" y="26"/>
                    </a:lnTo>
                    <a:lnTo>
                      <a:pt x="276" y="16"/>
                    </a:lnTo>
                    <a:lnTo>
                      <a:pt x="280" y="6"/>
                    </a:lnTo>
                    <a:lnTo>
                      <a:pt x="280" y="6"/>
                    </a:lnTo>
                    <a:lnTo>
                      <a:pt x="282" y="4"/>
                    </a:lnTo>
                    <a:lnTo>
                      <a:pt x="280" y="2"/>
                    </a:lnTo>
                    <a:lnTo>
                      <a:pt x="280" y="0"/>
                    </a:lnTo>
                    <a:lnTo>
                      <a:pt x="262" y="0"/>
                    </a:lnTo>
                    <a:lnTo>
                      <a:pt x="262" y="0"/>
                    </a:lnTo>
                    <a:lnTo>
                      <a:pt x="254" y="4"/>
                    </a:lnTo>
                    <a:lnTo>
                      <a:pt x="252" y="8"/>
                    </a:lnTo>
                    <a:lnTo>
                      <a:pt x="248" y="14"/>
                    </a:lnTo>
                    <a:lnTo>
                      <a:pt x="248" y="14"/>
                    </a:lnTo>
                    <a:lnTo>
                      <a:pt x="246" y="16"/>
                    </a:lnTo>
                    <a:lnTo>
                      <a:pt x="244" y="18"/>
                    </a:lnTo>
                    <a:lnTo>
                      <a:pt x="242" y="20"/>
                    </a:lnTo>
                    <a:lnTo>
                      <a:pt x="240" y="26"/>
                    </a:lnTo>
                    <a:lnTo>
                      <a:pt x="240" y="26"/>
                    </a:lnTo>
                    <a:lnTo>
                      <a:pt x="240" y="36"/>
                    </a:lnTo>
                    <a:lnTo>
                      <a:pt x="244" y="50"/>
                    </a:lnTo>
                    <a:lnTo>
                      <a:pt x="254" y="88"/>
                    </a:lnTo>
                    <a:lnTo>
                      <a:pt x="274" y="138"/>
                    </a:lnTo>
                    <a:lnTo>
                      <a:pt x="304" y="204"/>
                    </a:lnTo>
                    <a:lnTo>
                      <a:pt x="304" y="204"/>
                    </a:lnTo>
                    <a:lnTo>
                      <a:pt x="278" y="202"/>
                    </a:lnTo>
                    <a:lnTo>
                      <a:pt x="250" y="204"/>
                    </a:lnTo>
                    <a:lnTo>
                      <a:pt x="222" y="206"/>
                    </a:lnTo>
                    <a:lnTo>
                      <a:pt x="196" y="210"/>
                    </a:lnTo>
                    <a:lnTo>
                      <a:pt x="154" y="220"/>
                    </a:lnTo>
                    <a:lnTo>
                      <a:pt x="136" y="224"/>
                    </a:lnTo>
                    <a:lnTo>
                      <a:pt x="136" y="224"/>
                    </a:lnTo>
                    <a:lnTo>
                      <a:pt x="152" y="230"/>
                    </a:lnTo>
                    <a:lnTo>
                      <a:pt x="164" y="234"/>
                    </a:lnTo>
                    <a:lnTo>
                      <a:pt x="172" y="242"/>
                    </a:lnTo>
                    <a:lnTo>
                      <a:pt x="176" y="248"/>
                    </a:lnTo>
                    <a:lnTo>
                      <a:pt x="178" y="254"/>
                    </a:lnTo>
                    <a:lnTo>
                      <a:pt x="176" y="260"/>
                    </a:lnTo>
                    <a:lnTo>
                      <a:pt x="172" y="266"/>
                    </a:lnTo>
                    <a:lnTo>
                      <a:pt x="166" y="272"/>
                    </a:lnTo>
                    <a:lnTo>
                      <a:pt x="154" y="284"/>
                    </a:lnTo>
                    <a:lnTo>
                      <a:pt x="138" y="292"/>
                    </a:lnTo>
                    <a:lnTo>
                      <a:pt x="122" y="300"/>
                    </a:lnTo>
                    <a:lnTo>
                      <a:pt x="122" y="300"/>
                    </a:lnTo>
                    <a:lnTo>
                      <a:pt x="108" y="326"/>
                    </a:lnTo>
                    <a:lnTo>
                      <a:pt x="90" y="348"/>
                    </a:lnTo>
                    <a:lnTo>
                      <a:pt x="72" y="368"/>
                    </a:lnTo>
                    <a:lnTo>
                      <a:pt x="54" y="386"/>
                    </a:lnTo>
                    <a:lnTo>
                      <a:pt x="22" y="414"/>
                    </a:lnTo>
                    <a:lnTo>
                      <a:pt x="0" y="428"/>
                    </a:lnTo>
                    <a:lnTo>
                      <a:pt x="0" y="430"/>
                    </a:lnTo>
                    <a:lnTo>
                      <a:pt x="0" y="430"/>
                    </a:lnTo>
                    <a:lnTo>
                      <a:pt x="48" y="414"/>
                    </a:lnTo>
                    <a:lnTo>
                      <a:pt x="86" y="406"/>
                    </a:lnTo>
                    <a:lnTo>
                      <a:pt x="102" y="404"/>
                    </a:lnTo>
                    <a:lnTo>
                      <a:pt x="116" y="404"/>
                    </a:lnTo>
                    <a:lnTo>
                      <a:pt x="126" y="404"/>
                    </a:lnTo>
                    <a:lnTo>
                      <a:pt x="136" y="406"/>
                    </a:lnTo>
                    <a:lnTo>
                      <a:pt x="144" y="410"/>
                    </a:lnTo>
                    <a:lnTo>
                      <a:pt x="148" y="414"/>
                    </a:lnTo>
                    <a:lnTo>
                      <a:pt x="152" y="418"/>
                    </a:lnTo>
                    <a:lnTo>
                      <a:pt x="156" y="424"/>
                    </a:lnTo>
                    <a:lnTo>
                      <a:pt x="156" y="430"/>
                    </a:lnTo>
                    <a:lnTo>
                      <a:pt x="156" y="438"/>
                    </a:lnTo>
                    <a:lnTo>
                      <a:pt x="154" y="454"/>
                    </a:lnTo>
                    <a:lnTo>
                      <a:pt x="146" y="470"/>
                    </a:lnTo>
                    <a:lnTo>
                      <a:pt x="138" y="486"/>
                    </a:lnTo>
                    <a:lnTo>
                      <a:pt x="116" y="518"/>
                    </a:lnTo>
                    <a:lnTo>
                      <a:pt x="98" y="540"/>
                    </a:lnTo>
                    <a:lnTo>
                      <a:pt x="90" y="550"/>
                    </a:lnTo>
                    <a:lnTo>
                      <a:pt x="90" y="550"/>
                    </a:lnTo>
                    <a:lnTo>
                      <a:pt x="110" y="544"/>
                    </a:lnTo>
                    <a:lnTo>
                      <a:pt x="126" y="542"/>
                    </a:lnTo>
                    <a:lnTo>
                      <a:pt x="138" y="542"/>
                    </a:lnTo>
                    <a:lnTo>
                      <a:pt x="148" y="544"/>
                    </a:lnTo>
                    <a:lnTo>
                      <a:pt x="158" y="550"/>
                    </a:lnTo>
                    <a:lnTo>
                      <a:pt x="164" y="556"/>
                    </a:lnTo>
                    <a:lnTo>
                      <a:pt x="168" y="564"/>
                    </a:lnTo>
                    <a:lnTo>
                      <a:pt x="170" y="572"/>
                    </a:lnTo>
                    <a:lnTo>
                      <a:pt x="172" y="592"/>
                    </a:lnTo>
                    <a:lnTo>
                      <a:pt x="172" y="608"/>
                    </a:lnTo>
                    <a:lnTo>
                      <a:pt x="168" y="626"/>
                    </a:lnTo>
                    <a:lnTo>
                      <a:pt x="168" y="626"/>
                    </a:lnTo>
                    <a:lnTo>
                      <a:pt x="178" y="624"/>
                    </a:lnTo>
                    <a:lnTo>
                      <a:pt x="186" y="626"/>
                    </a:lnTo>
                    <a:lnTo>
                      <a:pt x="192" y="632"/>
                    </a:lnTo>
                    <a:lnTo>
                      <a:pt x="198" y="640"/>
                    </a:lnTo>
                    <a:lnTo>
                      <a:pt x="280" y="640"/>
                    </a:lnTo>
                    <a:lnTo>
                      <a:pt x="280" y="640"/>
                    </a:lnTo>
                    <a:lnTo>
                      <a:pt x="296" y="632"/>
                    </a:lnTo>
                    <a:lnTo>
                      <a:pt x="310" y="628"/>
                    </a:lnTo>
                    <a:lnTo>
                      <a:pt x="320" y="628"/>
                    </a:lnTo>
                    <a:lnTo>
                      <a:pt x="322" y="628"/>
                    </a:lnTo>
                    <a:lnTo>
                      <a:pt x="322" y="628"/>
                    </a:lnTo>
                    <a:lnTo>
                      <a:pt x="322" y="620"/>
                    </a:lnTo>
                    <a:lnTo>
                      <a:pt x="324" y="608"/>
                    </a:lnTo>
                    <a:lnTo>
                      <a:pt x="330" y="580"/>
                    </a:lnTo>
                    <a:lnTo>
                      <a:pt x="344" y="530"/>
                    </a:lnTo>
                    <a:lnTo>
                      <a:pt x="344" y="530"/>
                    </a:lnTo>
                    <a:lnTo>
                      <a:pt x="346" y="526"/>
                    </a:lnTo>
                    <a:lnTo>
                      <a:pt x="348" y="522"/>
                    </a:lnTo>
                    <a:lnTo>
                      <a:pt x="352" y="524"/>
                    </a:lnTo>
                    <a:lnTo>
                      <a:pt x="354" y="526"/>
                    </a:lnTo>
                    <a:lnTo>
                      <a:pt x="356" y="530"/>
                    </a:lnTo>
                    <a:lnTo>
                      <a:pt x="358" y="534"/>
                    </a:lnTo>
                    <a:lnTo>
                      <a:pt x="358" y="534"/>
                    </a:lnTo>
                    <a:lnTo>
                      <a:pt x="358" y="544"/>
                    </a:lnTo>
                    <a:lnTo>
                      <a:pt x="358" y="556"/>
                    </a:lnTo>
                    <a:lnTo>
                      <a:pt x="364" y="584"/>
                    </a:lnTo>
                    <a:lnTo>
                      <a:pt x="372" y="612"/>
                    </a:lnTo>
                    <a:lnTo>
                      <a:pt x="382" y="640"/>
                    </a:lnTo>
                    <a:lnTo>
                      <a:pt x="424" y="640"/>
                    </a:lnTo>
                    <a:lnTo>
                      <a:pt x="424" y="640"/>
                    </a:lnTo>
                    <a:lnTo>
                      <a:pt x="432" y="630"/>
                    </a:lnTo>
                    <a:lnTo>
                      <a:pt x="438" y="624"/>
                    </a:lnTo>
                    <a:lnTo>
                      <a:pt x="446" y="620"/>
                    </a:lnTo>
                    <a:lnTo>
                      <a:pt x="452" y="620"/>
                    </a:lnTo>
                    <a:lnTo>
                      <a:pt x="458" y="622"/>
                    </a:lnTo>
                    <a:lnTo>
                      <a:pt x="464" y="628"/>
                    </a:lnTo>
                    <a:lnTo>
                      <a:pt x="470" y="632"/>
                    </a:lnTo>
                    <a:lnTo>
                      <a:pt x="474" y="640"/>
                    </a:lnTo>
                    <a:lnTo>
                      <a:pt x="560" y="640"/>
                    </a:lnTo>
                    <a:lnTo>
                      <a:pt x="560" y="100"/>
                    </a:lnTo>
                    <a:close/>
                  </a:path>
                </a:pathLst>
              </a:custGeom>
              <a:solidFill>
                <a:schemeClr val="accent1">
                  <a:alpha val="8000"/>
                </a:schemeClr>
              </a:solidFill>
              <a:ln>
                <a:noFill/>
              </a:ln>
              <a:effectLst>
                <a:glow rad="50800">
                  <a:schemeClr val="accent1">
                    <a:alpha val="15000"/>
                  </a:schemeClr>
                </a:glow>
                <a:softEdge rad="12700"/>
              </a:effectLst>
              <a:extLst/>
            </p:spPr>
            <p:txBody>
              <a:bodyPr/>
              <a:lstStyle/>
              <a:p>
                <a:pPr fontAlgn="auto">
                  <a:spcBef>
                    <a:spcPts val="0"/>
                  </a:spcBef>
                  <a:spcAft>
                    <a:spcPts val="0"/>
                  </a:spcAft>
                  <a:defRPr/>
                </a:pPr>
                <a:endParaRPr lang="en-US">
                  <a:latin typeface="+mn-lt"/>
                </a:endParaRPr>
              </a:p>
            </p:txBody>
          </p:sp>
        </p:grpSp>
        <p:grpSp>
          <p:nvGrpSpPr>
            <p:cNvPr id="1034" name="Group 200"/>
            <p:cNvGrpSpPr>
              <a:grpSpLocks/>
            </p:cNvGrpSpPr>
            <p:nvPr/>
          </p:nvGrpSpPr>
          <p:grpSpPr bwMode="auto">
            <a:xfrm>
              <a:off x="-17347" y="0"/>
              <a:ext cx="9161347" cy="6857992"/>
              <a:chOff x="-17347" y="0"/>
              <a:chExt cx="9161347" cy="6857992"/>
            </a:xfrm>
          </p:grpSpPr>
          <p:sp>
            <p:nvSpPr>
              <p:cNvPr id="65" name="Freeform 16"/>
              <p:cNvSpPr>
                <a:spLocks noChangeAspect="1"/>
              </p:cNvSpPr>
              <p:nvPr/>
            </p:nvSpPr>
            <p:spPr bwMode="auto">
              <a:xfrm rot="9111631">
                <a:off x="7788433" y="1465582"/>
                <a:ext cx="1285378" cy="1966190"/>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2000"/>
                </a:schemeClr>
              </a:solidFill>
              <a:ln w="9525">
                <a:noFill/>
                <a:round/>
                <a:headEnd/>
                <a:tailEnd/>
              </a:ln>
              <a:effectLst>
                <a:glow rad="25400">
                  <a:schemeClr val="accent1">
                    <a:alpha val="43000"/>
                  </a:schemeClr>
                </a:glow>
                <a:softEdge rad="12700"/>
              </a:effectLst>
            </p:spPr>
            <p:txBody>
              <a:bodyPr/>
              <a:lstStyle/>
              <a:p>
                <a:pPr fontAlgn="auto">
                  <a:spcBef>
                    <a:spcPts val="0"/>
                  </a:spcBef>
                  <a:spcAft>
                    <a:spcPts val="0"/>
                  </a:spcAft>
                  <a:defRPr/>
                </a:pPr>
                <a:endParaRPr lang="en-US">
                  <a:latin typeface="+mn-lt"/>
                </a:endParaRPr>
              </a:p>
            </p:txBody>
          </p:sp>
          <p:sp>
            <p:nvSpPr>
              <p:cNvPr id="66" name="Freeform 24"/>
              <p:cNvSpPr>
                <a:spLocks noChangeAspect="1"/>
              </p:cNvSpPr>
              <p:nvPr/>
            </p:nvSpPr>
            <p:spPr bwMode="auto">
              <a:xfrm rot="4324833">
                <a:off x="8243059" y="5300272"/>
                <a:ext cx="474357" cy="1154204"/>
              </a:xfrm>
              <a:custGeom>
                <a:avLst/>
                <a:gdLst/>
                <a:ahLst/>
                <a:cxnLst>
                  <a:cxn ang="0">
                    <a:pos x="152" y="0"/>
                  </a:cxn>
                  <a:cxn ang="0">
                    <a:pos x="164" y="50"/>
                  </a:cxn>
                  <a:cxn ang="0">
                    <a:pos x="164" y="102"/>
                  </a:cxn>
                  <a:cxn ang="0">
                    <a:pos x="154" y="154"/>
                  </a:cxn>
                  <a:cxn ang="0">
                    <a:pos x="138" y="206"/>
                  </a:cxn>
                  <a:cxn ang="0">
                    <a:pos x="92" y="310"/>
                  </a:cxn>
                  <a:cxn ang="0">
                    <a:pos x="48" y="404"/>
                  </a:cxn>
                  <a:cxn ang="0">
                    <a:pos x="32" y="446"/>
                  </a:cxn>
                  <a:cxn ang="0">
                    <a:pos x="10" y="528"/>
                  </a:cxn>
                  <a:cxn ang="0">
                    <a:pos x="2" y="592"/>
                  </a:cxn>
                  <a:cxn ang="0">
                    <a:pos x="0" y="634"/>
                  </a:cxn>
                  <a:cxn ang="0">
                    <a:pos x="6" y="682"/>
                  </a:cxn>
                  <a:cxn ang="0">
                    <a:pos x="24" y="762"/>
                  </a:cxn>
                  <a:cxn ang="0">
                    <a:pos x="48" y="824"/>
                  </a:cxn>
                  <a:cxn ang="0">
                    <a:pos x="80" y="872"/>
                  </a:cxn>
                  <a:cxn ang="0">
                    <a:pos x="114" y="906"/>
                  </a:cxn>
                  <a:cxn ang="0">
                    <a:pos x="152" y="928"/>
                  </a:cxn>
                  <a:cxn ang="0">
                    <a:pos x="188" y="942"/>
                  </a:cxn>
                  <a:cxn ang="0">
                    <a:pos x="236" y="950"/>
                  </a:cxn>
                  <a:cxn ang="0">
                    <a:pos x="230" y="982"/>
                  </a:cxn>
                  <a:cxn ang="0">
                    <a:pos x="210" y="1050"/>
                  </a:cxn>
                  <a:cxn ang="0">
                    <a:pos x="186" y="1114"/>
                  </a:cxn>
                  <a:cxn ang="0">
                    <a:pos x="162" y="1150"/>
                  </a:cxn>
                  <a:cxn ang="0">
                    <a:pos x="142" y="1168"/>
                  </a:cxn>
                  <a:cxn ang="0">
                    <a:pos x="132" y="1174"/>
                  </a:cxn>
                  <a:cxn ang="0">
                    <a:pos x="126" y="1178"/>
                  </a:cxn>
                  <a:cxn ang="0">
                    <a:pos x="130" y="1188"/>
                  </a:cxn>
                  <a:cxn ang="0">
                    <a:pos x="134" y="1192"/>
                  </a:cxn>
                  <a:cxn ang="0">
                    <a:pos x="154" y="1202"/>
                  </a:cxn>
                  <a:cxn ang="0">
                    <a:pos x="172" y="1202"/>
                  </a:cxn>
                  <a:cxn ang="0">
                    <a:pos x="184" y="1198"/>
                  </a:cxn>
                  <a:cxn ang="0">
                    <a:pos x="194" y="1196"/>
                  </a:cxn>
                  <a:cxn ang="0">
                    <a:pos x="206" y="1188"/>
                  </a:cxn>
                  <a:cxn ang="0">
                    <a:pos x="214" y="1174"/>
                  </a:cxn>
                  <a:cxn ang="0">
                    <a:pos x="232" y="1134"/>
                  </a:cxn>
                  <a:cxn ang="0">
                    <a:pos x="262" y="1038"/>
                  </a:cxn>
                  <a:cxn ang="0">
                    <a:pos x="282" y="946"/>
                  </a:cxn>
                  <a:cxn ang="0">
                    <a:pos x="288" y="946"/>
                  </a:cxn>
                  <a:cxn ang="0">
                    <a:pos x="334" y="912"/>
                  </a:cxn>
                  <a:cxn ang="0">
                    <a:pos x="374" y="876"/>
                  </a:cxn>
                  <a:cxn ang="0">
                    <a:pos x="408" y="840"/>
                  </a:cxn>
                  <a:cxn ang="0">
                    <a:pos x="434" y="802"/>
                  </a:cxn>
                  <a:cxn ang="0">
                    <a:pos x="456" y="764"/>
                  </a:cxn>
                  <a:cxn ang="0">
                    <a:pos x="472" y="726"/>
                  </a:cxn>
                  <a:cxn ang="0">
                    <a:pos x="490" y="648"/>
                  </a:cxn>
                  <a:cxn ang="0">
                    <a:pos x="492" y="568"/>
                  </a:cxn>
                  <a:cxn ang="0">
                    <a:pos x="478" y="490"/>
                  </a:cxn>
                  <a:cxn ang="0">
                    <a:pos x="454" y="414"/>
                  </a:cxn>
                  <a:cxn ang="0">
                    <a:pos x="420" y="340"/>
                  </a:cxn>
                  <a:cxn ang="0">
                    <a:pos x="380" y="270"/>
                  </a:cxn>
                  <a:cxn ang="0">
                    <a:pos x="336" y="206"/>
                  </a:cxn>
                  <a:cxn ang="0">
                    <a:pos x="248" y="98"/>
                  </a:cxn>
                  <a:cxn ang="0">
                    <a:pos x="180" y="26"/>
                  </a:cxn>
                  <a:cxn ang="0">
                    <a:pos x="152" y="0"/>
                  </a:cxn>
                </a:cxnLst>
                <a:rect l="0" t="0" r="r" b="b"/>
                <a:pathLst>
                  <a:path w="494" h="1202">
                    <a:moveTo>
                      <a:pt x="152" y="0"/>
                    </a:moveTo>
                    <a:lnTo>
                      <a:pt x="152" y="0"/>
                    </a:lnTo>
                    <a:lnTo>
                      <a:pt x="160" y="26"/>
                    </a:lnTo>
                    <a:lnTo>
                      <a:pt x="164" y="50"/>
                    </a:lnTo>
                    <a:lnTo>
                      <a:pt x="166" y="76"/>
                    </a:lnTo>
                    <a:lnTo>
                      <a:pt x="164" y="102"/>
                    </a:lnTo>
                    <a:lnTo>
                      <a:pt x="160" y="128"/>
                    </a:lnTo>
                    <a:lnTo>
                      <a:pt x="154" y="154"/>
                    </a:lnTo>
                    <a:lnTo>
                      <a:pt x="148" y="180"/>
                    </a:lnTo>
                    <a:lnTo>
                      <a:pt x="138" y="206"/>
                    </a:lnTo>
                    <a:lnTo>
                      <a:pt x="116" y="258"/>
                    </a:lnTo>
                    <a:lnTo>
                      <a:pt x="92" y="310"/>
                    </a:lnTo>
                    <a:lnTo>
                      <a:pt x="70" y="358"/>
                    </a:lnTo>
                    <a:lnTo>
                      <a:pt x="48" y="404"/>
                    </a:lnTo>
                    <a:lnTo>
                      <a:pt x="48" y="404"/>
                    </a:lnTo>
                    <a:lnTo>
                      <a:pt x="32" y="446"/>
                    </a:lnTo>
                    <a:lnTo>
                      <a:pt x="18" y="488"/>
                    </a:lnTo>
                    <a:lnTo>
                      <a:pt x="10" y="528"/>
                    </a:lnTo>
                    <a:lnTo>
                      <a:pt x="4" y="562"/>
                    </a:lnTo>
                    <a:lnTo>
                      <a:pt x="2" y="592"/>
                    </a:lnTo>
                    <a:lnTo>
                      <a:pt x="0" y="614"/>
                    </a:lnTo>
                    <a:lnTo>
                      <a:pt x="0" y="634"/>
                    </a:lnTo>
                    <a:lnTo>
                      <a:pt x="0" y="634"/>
                    </a:lnTo>
                    <a:lnTo>
                      <a:pt x="6" y="682"/>
                    </a:lnTo>
                    <a:lnTo>
                      <a:pt x="14" y="724"/>
                    </a:lnTo>
                    <a:lnTo>
                      <a:pt x="24" y="762"/>
                    </a:lnTo>
                    <a:lnTo>
                      <a:pt x="36" y="796"/>
                    </a:lnTo>
                    <a:lnTo>
                      <a:pt x="48" y="824"/>
                    </a:lnTo>
                    <a:lnTo>
                      <a:pt x="64" y="850"/>
                    </a:lnTo>
                    <a:lnTo>
                      <a:pt x="80" y="872"/>
                    </a:lnTo>
                    <a:lnTo>
                      <a:pt x="96" y="890"/>
                    </a:lnTo>
                    <a:lnTo>
                      <a:pt x="114" y="906"/>
                    </a:lnTo>
                    <a:lnTo>
                      <a:pt x="132" y="918"/>
                    </a:lnTo>
                    <a:lnTo>
                      <a:pt x="152" y="928"/>
                    </a:lnTo>
                    <a:lnTo>
                      <a:pt x="170" y="936"/>
                    </a:lnTo>
                    <a:lnTo>
                      <a:pt x="188" y="942"/>
                    </a:lnTo>
                    <a:lnTo>
                      <a:pt x="204" y="946"/>
                    </a:lnTo>
                    <a:lnTo>
                      <a:pt x="236" y="950"/>
                    </a:lnTo>
                    <a:lnTo>
                      <a:pt x="236" y="950"/>
                    </a:lnTo>
                    <a:lnTo>
                      <a:pt x="230" y="982"/>
                    </a:lnTo>
                    <a:lnTo>
                      <a:pt x="220" y="1016"/>
                    </a:lnTo>
                    <a:lnTo>
                      <a:pt x="210" y="1050"/>
                    </a:lnTo>
                    <a:lnTo>
                      <a:pt x="200" y="1082"/>
                    </a:lnTo>
                    <a:lnTo>
                      <a:pt x="186" y="1114"/>
                    </a:lnTo>
                    <a:lnTo>
                      <a:pt x="170" y="1140"/>
                    </a:lnTo>
                    <a:lnTo>
                      <a:pt x="162" y="1150"/>
                    </a:lnTo>
                    <a:lnTo>
                      <a:pt x="152" y="1160"/>
                    </a:lnTo>
                    <a:lnTo>
                      <a:pt x="142" y="1168"/>
                    </a:lnTo>
                    <a:lnTo>
                      <a:pt x="132" y="1174"/>
                    </a:lnTo>
                    <a:lnTo>
                      <a:pt x="132" y="1174"/>
                    </a:lnTo>
                    <a:lnTo>
                      <a:pt x="130" y="1176"/>
                    </a:lnTo>
                    <a:lnTo>
                      <a:pt x="126" y="1178"/>
                    </a:lnTo>
                    <a:lnTo>
                      <a:pt x="126" y="1182"/>
                    </a:lnTo>
                    <a:lnTo>
                      <a:pt x="130" y="1188"/>
                    </a:lnTo>
                    <a:lnTo>
                      <a:pt x="130" y="1188"/>
                    </a:lnTo>
                    <a:lnTo>
                      <a:pt x="134" y="1192"/>
                    </a:lnTo>
                    <a:lnTo>
                      <a:pt x="146" y="1200"/>
                    </a:lnTo>
                    <a:lnTo>
                      <a:pt x="154" y="1202"/>
                    </a:lnTo>
                    <a:lnTo>
                      <a:pt x="162" y="1202"/>
                    </a:lnTo>
                    <a:lnTo>
                      <a:pt x="172" y="1202"/>
                    </a:lnTo>
                    <a:lnTo>
                      <a:pt x="184" y="1198"/>
                    </a:lnTo>
                    <a:lnTo>
                      <a:pt x="184" y="1198"/>
                    </a:lnTo>
                    <a:lnTo>
                      <a:pt x="190" y="1196"/>
                    </a:lnTo>
                    <a:lnTo>
                      <a:pt x="194" y="1196"/>
                    </a:lnTo>
                    <a:lnTo>
                      <a:pt x="200" y="1194"/>
                    </a:lnTo>
                    <a:lnTo>
                      <a:pt x="206" y="1188"/>
                    </a:lnTo>
                    <a:lnTo>
                      <a:pt x="206" y="1188"/>
                    </a:lnTo>
                    <a:lnTo>
                      <a:pt x="214" y="1174"/>
                    </a:lnTo>
                    <a:lnTo>
                      <a:pt x="224" y="1156"/>
                    </a:lnTo>
                    <a:lnTo>
                      <a:pt x="232" y="1134"/>
                    </a:lnTo>
                    <a:lnTo>
                      <a:pt x="242" y="1108"/>
                    </a:lnTo>
                    <a:lnTo>
                      <a:pt x="262" y="1038"/>
                    </a:lnTo>
                    <a:lnTo>
                      <a:pt x="282" y="946"/>
                    </a:lnTo>
                    <a:lnTo>
                      <a:pt x="282" y="946"/>
                    </a:lnTo>
                    <a:lnTo>
                      <a:pt x="288" y="946"/>
                    </a:lnTo>
                    <a:lnTo>
                      <a:pt x="288" y="946"/>
                    </a:lnTo>
                    <a:lnTo>
                      <a:pt x="312" y="928"/>
                    </a:lnTo>
                    <a:lnTo>
                      <a:pt x="334" y="912"/>
                    </a:lnTo>
                    <a:lnTo>
                      <a:pt x="354" y="894"/>
                    </a:lnTo>
                    <a:lnTo>
                      <a:pt x="374" y="876"/>
                    </a:lnTo>
                    <a:lnTo>
                      <a:pt x="392" y="858"/>
                    </a:lnTo>
                    <a:lnTo>
                      <a:pt x="408" y="840"/>
                    </a:lnTo>
                    <a:lnTo>
                      <a:pt x="422" y="822"/>
                    </a:lnTo>
                    <a:lnTo>
                      <a:pt x="434" y="802"/>
                    </a:lnTo>
                    <a:lnTo>
                      <a:pt x="446" y="784"/>
                    </a:lnTo>
                    <a:lnTo>
                      <a:pt x="456" y="764"/>
                    </a:lnTo>
                    <a:lnTo>
                      <a:pt x="466" y="746"/>
                    </a:lnTo>
                    <a:lnTo>
                      <a:pt x="472" y="726"/>
                    </a:lnTo>
                    <a:lnTo>
                      <a:pt x="484" y="688"/>
                    </a:lnTo>
                    <a:lnTo>
                      <a:pt x="490" y="648"/>
                    </a:lnTo>
                    <a:lnTo>
                      <a:pt x="494" y="608"/>
                    </a:lnTo>
                    <a:lnTo>
                      <a:pt x="492" y="568"/>
                    </a:lnTo>
                    <a:lnTo>
                      <a:pt x="486" y="530"/>
                    </a:lnTo>
                    <a:lnTo>
                      <a:pt x="478" y="490"/>
                    </a:lnTo>
                    <a:lnTo>
                      <a:pt x="468" y="452"/>
                    </a:lnTo>
                    <a:lnTo>
                      <a:pt x="454" y="414"/>
                    </a:lnTo>
                    <a:lnTo>
                      <a:pt x="438" y="376"/>
                    </a:lnTo>
                    <a:lnTo>
                      <a:pt x="420" y="340"/>
                    </a:lnTo>
                    <a:lnTo>
                      <a:pt x="400" y="304"/>
                    </a:lnTo>
                    <a:lnTo>
                      <a:pt x="380" y="270"/>
                    </a:lnTo>
                    <a:lnTo>
                      <a:pt x="358" y="238"/>
                    </a:lnTo>
                    <a:lnTo>
                      <a:pt x="336" y="206"/>
                    </a:lnTo>
                    <a:lnTo>
                      <a:pt x="290" y="148"/>
                    </a:lnTo>
                    <a:lnTo>
                      <a:pt x="248" y="98"/>
                    </a:lnTo>
                    <a:lnTo>
                      <a:pt x="210" y="58"/>
                    </a:lnTo>
                    <a:lnTo>
                      <a:pt x="180" y="26"/>
                    </a:lnTo>
                    <a:lnTo>
                      <a:pt x="152" y="0"/>
                    </a:lnTo>
                    <a:lnTo>
                      <a:pt x="152" y="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a:lstStyle/>
              <a:p>
                <a:pPr fontAlgn="auto">
                  <a:spcBef>
                    <a:spcPts val="0"/>
                  </a:spcBef>
                  <a:spcAft>
                    <a:spcPts val="0"/>
                  </a:spcAft>
                  <a:defRPr/>
                </a:pPr>
                <a:endParaRPr lang="en-US">
                  <a:latin typeface="+mn-lt"/>
                </a:endParaRPr>
              </a:p>
            </p:txBody>
          </p:sp>
          <p:sp>
            <p:nvSpPr>
              <p:cNvPr id="67" name="Freeform 28"/>
              <p:cNvSpPr>
                <a:spLocks noChangeAspect="1"/>
              </p:cNvSpPr>
              <p:nvPr/>
            </p:nvSpPr>
            <p:spPr bwMode="auto">
              <a:xfrm rot="19659348">
                <a:off x="7187072" y="3993953"/>
                <a:ext cx="942538" cy="1486797"/>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a:lstStyle/>
              <a:p>
                <a:pPr fontAlgn="auto">
                  <a:spcBef>
                    <a:spcPts val="0"/>
                  </a:spcBef>
                  <a:spcAft>
                    <a:spcPts val="0"/>
                  </a:spcAft>
                  <a:defRPr/>
                </a:pPr>
                <a:endParaRPr lang="en-US">
                  <a:latin typeface="+mn-lt"/>
                </a:endParaRPr>
              </a:p>
            </p:txBody>
          </p:sp>
          <p:sp>
            <p:nvSpPr>
              <p:cNvPr id="68" name="Freeform 32"/>
              <p:cNvSpPr>
                <a:spLocks noChangeAspect="1"/>
              </p:cNvSpPr>
              <p:nvPr/>
            </p:nvSpPr>
            <p:spPr bwMode="auto">
              <a:xfrm rot="1177916">
                <a:off x="7823628" y="381725"/>
                <a:ext cx="511311" cy="1209688"/>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a:lstStyle/>
              <a:p>
                <a:pPr fontAlgn="auto">
                  <a:spcBef>
                    <a:spcPts val="0"/>
                  </a:spcBef>
                  <a:spcAft>
                    <a:spcPts val="0"/>
                  </a:spcAft>
                  <a:defRPr/>
                </a:pPr>
                <a:endParaRPr lang="en-US">
                  <a:latin typeface="+mn-lt"/>
                </a:endParaRPr>
              </a:p>
            </p:txBody>
          </p:sp>
          <p:sp>
            <p:nvSpPr>
              <p:cNvPr id="69" name="Freeform 12"/>
              <p:cNvSpPr>
                <a:spLocks noChangeAspect="1"/>
              </p:cNvSpPr>
              <p:nvPr/>
            </p:nvSpPr>
            <p:spPr bwMode="auto">
              <a:xfrm rot="7111237">
                <a:off x="8078228" y="3447288"/>
                <a:ext cx="969106" cy="1009128"/>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a:lstStyle/>
              <a:p>
                <a:pPr fontAlgn="auto">
                  <a:spcBef>
                    <a:spcPts val="0"/>
                  </a:spcBef>
                  <a:spcAft>
                    <a:spcPts val="0"/>
                  </a:spcAft>
                  <a:defRPr/>
                </a:pPr>
                <a:endParaRPr lang="en-US">
                  <a:latin typeface="+mn-lt"/>
                </a:endParaRPr>
              </a:p>
            </p:txBody>
          </p:sp>
          <p:sp>
            <p:nvSpPr>
              <p:cNvPr id="70" name="Freeform 15"/>
              <p:cNvSpPr>
                <a:spLocks/>
              </p:cNvSpPr>
              <p:nvPr/>
            </p:nvSpPr>
            <p:spPr bwMode="auto">
              <a:xfrm>
                <a:off x="13588" y="6104914"/>
                <a:ext cx="482600" cy="753078"/>
              </a:xfrm>
              <a:custGeom>
                <a:avLst/>
                <a:gdLst>
                  <a:gd name="T0" fmla="*/ 424 w 424"/>
                  <a:gd name="T1" fmla="*/ 24 h 640"/>
                  <a:gd name="T2" fmla="*/ 424 w 424"/>
                  <a:gd name="T3" fmla="*/ 24 h 640"/>
                  <a:gd name="T4" fmla="*/ 420 w 424"/>
                  <a:gd name="T5" fmla="*/ 18 h 640"/>
                  <a:gd name="T6" fmla="*/ 414 w 424"/>
                  <a:gd name="T7" fmla="*/ 10 h 640"/>
                  <a:gd name="T8" fmla="*/ 408 w 424"/>
                  <a:gd name="T9" fmla="*/ 6 h 640"/>
                  <a:gd name="T10" fmla="*/ 402 w 424"/>
                  <a:gd name="T11" fmla="*/ 4 h 640"/>
                  <a:gd name="T12" fmla="*/ 394 w 424"/>
                  <a:gd name="T13" fmla="*/ 2 h 640"/>
                  <a:gd name="T14" fmla="*/ 386 w 424"/>
                  <a:gd name="T15" fmla="*/ 2 h 640"/>
                  <a:gd name="T16" fmla="*/ 386 w 424"/>
                  <a:gd name="T17" fmla="*/ 2 h 640"/>
                  <a:gd name="T18" fmla="*/ 380 w 424"/>
                  <a:gd name="T19" fmla="*/ 2 h 640"/>
                  <a:gd name="T20" fmla="*/ 376 w 424"/>
                  <a:gd name="T21" fmla="*/ 0 h 640"/>
                  <a:gd name="T22" fmla="*/ 372 w 424"/>
                  <a:gd name="T23" fmla="*/ 0 h 640"/>
                  <a:gd name="T24" fmla="*/ 364 w 424"/>
                  <a:gd name="T25" fmla="*/ 2 h 640"/>
                  <a:gd name="T26" fmla="*/ 364 w 424"/>
                  <a:gd name="T27" fmla="*/ 2 h 640"/>
                  <a:gd name="T28" fmla="*/ 354 w 424"/>
                  <a:gd name="T29" fmla="*/ 12 h 640"/>
                  <a:gd name="T30" fmla="*/ 342 w 424"/>
                  <a:gd name="T31" fmla="*/ 24 h 640"/>
                  <a:gd name="T32" fmla="*/ 328 w 424"/>
                  <a:gd name="T33" fmla="*/ 38 h 640"/>
                  <a:gd name="T34" fmla="*/ 312 w 424"/>
                  <a:gd name="T35" fmla="*/ 58 h 640"/>
                  <a:gd name="T36" fmla="*/ 276 w 424"/>
                  <a:gd name="T37" fmla="*/ 110 h 640"/>
                  <a:gd name="T38" fmla="*/ 232 w 424"/>
                  <a:gd name="T39" fmla="*/ 178 h 640"/>
                  <a:gd name="T40" fmla="*/ 232 w 424"/>
                  <a:gd name="T41" fmla="*/ 178 h 640"/>
                  <a:gd name="T42" fmla="*/ 210 w 424"/>
                  <a:gd name="T43" fmla="*/ 202 h 640"/>
                  <a:gd name="T44" fmla="*/ 186 w 424"/>
                  <a:gd name="T45" fmla="*/ 222 h 640"/>
                  <a:gd name="T46" fmla="*/ 160 w 424"/>
                  <a:gd name="T47" fmla="*/ 242 h 640"/>
                  <a:gd name="T48" fmla="*/ 132 w 424"/>
                  <a:gd name="T49" fmla="*/ 258 h 640"/>
                  <a:gd name="T50" fmla="*/ 100 w 424"/>
                  <a:gd name="T51" fmla="*/ 274 h 640"/>
                  <a:gd name="T52" fmla="*/ 68 w 424"/>
                  <a:gd name="T53" fmla="*/ 288 h 640"/>
                  <a:gd name="T54" fmla="*/ 34 w 424"/>
                  <a:gd name="T55" fmla="*/ 300 h 640"/>
                  <a:gd name="T56" fmla="*/ 0 w 424"/>
                  <a:gd name="T57" fmla="*/ 312 h 640"/>
                  <a:gd name="T58" fmla="*/ 0 w 424"/>
                  <a:gd name="T59" fmla="*/ 640 h 640"/>
                  <a:gd name="T60" fmla="*/ 386 w 424"/>
                  <a:gd name="T61" fmla="*/ 640 h 640"/>
                  <a:gd name="T62" fmla="*/ 386 w 424"/>
                  <a:gd name="T63" fmla="*/ 640 h 640"/>
                  <a:gd name="T64" fmla="*/ 376 w 424"/>
                  <a:gd name="T65" fmla="*/ 612 h 640"/>
                  <a:gd name="T66" fmla="*/ 358 w 424"/>
                  <a:gd name="T67" fmla="*/ 576 h 640"/>
                  <a:gd name="T68" fmla="*/ 358 w 424"/>
                  <a:gd name="T69" fmla="*/ 576 h 640"/>
                  <a:gd name="T70" fmla="*/ 336 w 424"/>
                  <a:gd name="T71" fmla="*/ 536 h 640"/>
                  <a:gd name="T72" fmla="*/ 316 w 424"/>
                  <a:gd name="T73" fmla="*/ 492 h 640"/>
                  <a:gd name="T74" fmla="*/ 296 w 424"/>
                  <a:gd name="T75" fmla="*/ 448 h 640"/>
                  <a:gd name="T76" fmla="*/ 278 w 424"/>
                  <a:gd name="T77" fmla="*/ 400 h 640"/>
                  <a:gd name="T78" fmla="*/ 264 w 424"/>
                  <a:gd name="T79" fmla="*/ 354 h 640"/>
                  <a:gd name="T80" fmla="*/ 254 w 424"/>
                  <a:gd name="T81" fmla="*/ 308 h 640"/>
                  <a:gd name="T82" fmla="*/ 252 w 424"/>
                  <a:gd name="T83" fmla="*/ 284 h 640"/>
                  <a:gd name="T84" fmla="*/ 250 w 424"/>
                  <a:gd name="T85" fmla="*/ 262 h 640"/>
                  <a:gd name="T86" fmla="*/ 250 w 424"/>
                  <a:gd name="T87" fmla="*/ 240 h 640"/>
                  <a:gd name="T88" fmla="*/ 252 w 424"/>
                  <a:gd name="T89" fmla="*/ 218 h 640"/>
                  <a:gd name="T90" fmla="*/ 252 w 424"/>
                  <a:gd name="T91" fmla="*/ 218 h 640"/>
                  <a:gd name="T92" fmla="*/ 282 w 424"/>
                  <a:gd name="T93" fmla="*/ 166 h 640"/>
                  <a:gd name="T94" fmla="*/ 302 w 424"/>
                  <a:gd name="T95" fmla="*/ 136 h 640"/>
                  <a:gd name="T96" fmla="*/ 322 w 424"/>
                  <a:gd name="T97" fmla="*/ 108 h 640"/>
                  <a:gd name="T98" fmla="*/ 346 w 424"/>
                  <a:gd name="T99" fmla="*/ 80 h 640"/>
                  <a:gd name="T100" fmla="*/ 370 w 424"/>
                  <a:gd name="T101" fmla="*/ 58 h 640"/>
                  <a:gd name="T102" fmla="*/ 382 w 424"/>
                  <a:gd name="T103" fmla="*/ 50 h 640"/>
                  <a:gd name="T104" fmla="*/ 394 w 424"/>
                  <a:gd name="T105" fmla="*/ 42 h 640"/>
                  <a:gd name="T106" fmla="*/ 406 w 424"/>
                  <a:gd name="T107" fmla="*/ 38 h 640"/>
                  <a:gd name="T108" fmla="*/ 418 w 424"/>
                  <a:gd name="T109" fmla="*/ 36 h 640"/>
                  <a:gd name="T110" fmla="*/ 418 w 424"/>
                  <a:gd name="T111" fmla="*/ 36 h 640"/>
                  <a:gd name="T112" fmla="*/ 420 w 424"/>
                  <a:gd name="T113" fmla="*/ 36 h 640"/>
                  <a:gd name="T114" fmla="*/ 424 w 424"/>
                  <a:gd name="T115" fmla="*/ 34 h 640"/>
                  <a:gd name="T116" fmla="*/ 424 w 424"/>
                  <a:gd name="T117" fmla="*/ 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4" h="640">
                    <a:moveTo>
                      <a:pt x="424" y="24"/>
                    </a:moveTo>
                    <a:lnTo>
                      <a:pt x="424" y="24"/>
                    </a:lnTo>
                    <a:lnTo>
                      <a:pt x="420" y="18"/>
                    </a:lnTo>
                    <a:lnTo>
                      <a:pt x="414" y="10"/>
                    </a:lnTo>
                    <a:lnTo>
                      <a:pt x="408" y="6"/>
                    </a:lnTo>
                    <a:lnTo>
                      <a:pt x="402" y="4"/>
                    </a:lnTo>
                    <a:lnTo>
                      <a:pt x="394" y="2"/>
                    </a:lnTo>
                    <a:lnTo>
                      <a:pt x="386" y="2"/>
                    </a:lnTo>
                    <a:lnTo>
                      <a:pt x="386" y="2"/>
                    </a:lnTo>
                    <a:lnTo>
                      <a:pt x="380" y="2"/>
                    </a:lnTo>
                    <a:lnTo>
                      <a:pt x="376" y="0"/>
                    </a:lnTo>
                    <a:lnTo>
                      <a:pt x="372" y="0"/>
                    </a:lnTo>
                    <a:lnTo>
                      <a:pt x="364" y="2"/>
                    </a:lnTo>
                    <a:lnTo>
                      <a:pt x="364" y="2"/>
                    </a:lnTo>
                    <a:lnTo>
                      <a:pt x="354" y="12"/>
                    </a:lnTo>
                    <a:lnTo>
                      <a:pt x="342" y="24"/>
                    </a:lnTo>
                    <a:lnTo>
                      <a:pt x="328" y="38"/>
                    </a:lnTo>
                    <a:lnTo>
                      <a:pt x="312" y="58"/>
                    </a:lnTo>
                    <a:lnTo>
                      <a:pt x="276" y="110"/>
                    </a:lnTo>
                    <a:lnTo>
                      <a:pt x="232" y="178"/>
                    </a:lnTo>
                    <a:lnTo>
                      <a:pt x="232" y="178"/>
                    </a:lnTo>
                    <a:lnTo>
                      <a:pt x="210" y="202"/>
                    </a:lnTo>
                    <a:lnTo>
                      <a:pt x="186" y="222"/>
                    </a:lnTo>
                    <a:lnTo>
                      <a:pt x="160" y="242"/>
                    </a:lnTo>
                    <a:lnTo>
                      <a:pt x="132" y="258"/>
                    </a:lnTo>
                    <a:lnTo>
                      <a:pt x="100" y="274"/>
                    </a:lnTo>
                    <a:lnTo>
                      <a:pt x="68" y="288"/>
                    </a:lnTo>
                    <a:lnTo>
                      <a:pt x="34" y="300"/>
                    </a:lnTo>
                    <a:lnTo>
                      <a:pt x="0" y="312"/>
                    </a:lnTo>
                    <a:lnTo>
                      <a:pt x="0" y="640"/>
                    </a:lnTo>
                    <a:lnTo>
                      <a:pt x="386" y="640"/>
                    </a:lnTo>
                    <a:lnTo>
                      <a:pt x="386" y="640"/>
                    </a:lnTo>
                    <a:lnTo>
                      <a:pt x="376" y="612"/>
                    </a:lnTo>
                    <a:lnTo>
                      <a:pt x="358" y="576"/>
                    </a:lnTo>
                    <a:lnTo>
                      <a:pt x="358" y="576"/>
                    </a:lnTo>
                    <a:lnTo>
                      <a:pt x="336" y="536"/>
                    </a:lnTo>
                    <a:lnTo>
                      <a:pt x="316" y="492"/>
                    </a:lnTo>
                    <a:lnTo>
                      <a:pt x="296" y="448"/>
                    </a:lnTo>
                    <a:lnTo>
                      <a:pt x="278" y="400"/>
                    </a:lnTo>
                    <a:lnTo>
                      <a:pt x="264" y="354"/>
                    </a:lnTo>
                    <a:lnTo>
                      <a:pt x="254" y="308"/>
                    </a:lnTo>
                    <a:lnTo>
                      <a:pt x="252" y="284"/>
                    </a:lnTo>
                    <a:lnTo>
                      <a:pt x="250" y="262"/>
                    </a:lnTo>
                    <a:lnTo>
                      <a:pt x="250" y="240"/>
                    </a:lnTo>
                    <a:lnTo>
                      <a:pt x="252" y="218"/>
                    </a:lnTo>
                    <a:lnTo>
                      <a:pt x="252" y="218"/>
                    </a:lnTo>
                    <a:lnTo>
                      <a:pt x="282" y="166"/>
                    </a:lnTo>
                    <a:lnTo>
                      <a:pt x="302" y="136"/>
                    </a:lnTo>
                    <a:lnTo>
                      <a:pt x="322" y="108"/>
                    </a:lnTo>
                    <a:lnTo>
                      <a:pt x="346" y="80"/>
                    </a:lnTo>
                    <a:lnTo>
                      <a:pt x="370" y="58"/>
                    </a:lnTo>
                    <a:lnTo>
                      <a:pt x="382" y="50"/>
                    </a:lnTo>
                    <a:lnTo>
                      <a:pt x="394" y="42"/>
                    </a:lnTo>
                    <a:lnTo>
                      <a:pt x="406" y="38"/>
                    </a:lnTo>
                    <a:lnTo>
                      <a:pt x="418" y="36"/>
                    </a:lnTo>
                    <a:lnTo>
                      <a:pt x="418" y="36"/>
                    </a:lnTo>
                    <a:lnTo>
                      <a:pt x="420" y="36"/>
                    </a:lnTo>
                    <a:lnTo>
                      <a:pt x="424" y="34"/>
                    </a:lnTo>
                    <a:lnTo>
                      <a:pt x="424" y="24"/>
                    </a:lnTo>
                    <a:close/>
                  </a:path>
                </a:pathLst>
              </a:custGeom>
              <a:solidFill>
                <a:srgbClr val="000000">
                  <a:alpha val="2000"/>
                </a:srgbClr>
              </a:solidFill>
              <a:ln>
                <a:noFill/>
              </a:ln>
              <a:effectLst>
                <a:glow rad="38100">
                  <a:schemeClr val="accent1">
                    <a:alpha val="43000"/>
                  </a:schemeClr>
                </a:glow>
                <a:softEdge rad="12700"/>
              </a:effectLst>
              <a:extLst/>
            </p:spPr>
            <p:txBody>
              <a:bodyPr/>
              <a:lstStyle/>
              <a:p>
                <a:pPr fontAlgn="auto">
                  <a:spcBef>
                    <a:spcPts val="0"/>
                  </a:spcBef>
                  <a:spcAft>
                    <a:spcPts val="0"/>
                  </a:spcAft>
                  <a:defRPr/>
                </a:pPr>
                <a:endParaRPr lang="en-US">
                  <a:latin typeface="+mn-lt"/>
                </a:endParaRPr>
              </a:p>
            </p:txBody>
          </p:sp>
          <p:sp>
            <p:nvSpPr>
              <p:cNvPr id="71" name="Freeform 27"/>
              <p:cNvSpPr>
                <a:spLocks noChangeAspect="1"/>
              </p:cNvSpPr>
              <p:nvPr/>
            </p:nvSpPr>
            <p:spPr bwMode="auto">
              <a:xfrm>
                <a:off x="-17347" y="3350958"/>
                <a:ext cx="912820" cy="1114002"/>
              </a:xfrm>
              <a:custGeom>
                <a:avLst/>
                <a:gdLst>
                  <a:gd name="T0" fmla="*/ 596 w 608"/>
                  <a:gd name="T1" fmla="*/ 682 h 742"/>
                  <a:gd name="T2" fmla="*/ 548 w 608"/>
                  <a:gd name="T3" fmla="*/ 628 h 742"/>
                  <a:gd name="T4" fmla="*/ 524 w 608"/>
                  <a:gd name="T5" fmla="*/ 574 h 742"/>
                  <a:gd name="T6" fmla="*/ 518 w 608"/>
                  <a:gd name="T7" fmla="*/ 506 h 742"/>
                  <a:gd name="T8" fmla="*/ 540 w 608"/>
                  <a:gd name="T9" fmla="*/ 422 h 742"/>
                  <a:gd name="T10" fmla="*/ 508 w 608"/>
                  <a:gd name="T11" fmla="*/ 376 h 742"/>
                  <a:gd name="T12" fmla="*/ 446 w 608"/>
                  <a:gd name="T13" fmla="*/ 312 h 742"/>
                  <a:gd name="T14" fmla="*/ 396 w 608"/>
                  <a:gd name="T15" fmla="*/ 286 h 742"/>
                  <a:gd name="T16" fmla="*/ 360 w 608"/>
                  <a:gd name="T17" fmla="*/ 280 h 742"/>
                  <a:gd name="T18" fmla="*/ 256 w 608"/>
                  <a:gd name="T19" fmla="*/ 282 h 742"/>
                  <a:gd name="T20" fmla="*/ 254 w 608"/>
                  <a:gd name="T21" fmla="*/ 276 h 742"/>
                  <a:gd name="T22" fmla="*/ 280 w 608"/>
                  <a:gd name="T23" fmla="*/ 270 h 742"/>
                  <a:gd name="T24" fmla="*/ 322 w 608"/>
                  <a:gd name="T25" fmla="*/ 252 h 742"/>
                  <a:gd name="T26" fmla="*/ 352 w 608"/>
                  <a:gd name="T27" fmla="*/ 232 h 742"/>
                  <a:gd name="T28" fmla="*/ 372 w 608"/>
                  <a:gd name="T29" fmla="*/ 208 h 742"/>
                  <a:gd name="T30" fmla="*/ 378 w 608"/>
                  <a:gd name="T31" fmla="*/ 182 h 742"/>
                  <a:gd name="T32" fmla="*/ 366 w 608"/>
                  <a:gd name="T33" fmla="*/ 156 h 742"/>
                  <a:gd name="T34" fmla="*/ 388 w 608"/>
                  <a:gd name="T35" fmla="*/ 146 h 742"/>
                  <a:gd name="T36" fmla="*/ 424 w 608"/>
                  <a:gd name="T37" fmla="*/ 142 h 742"/>
                  <a:gd name="T38" fmla="*/ 442 w 608"/>
                  <a:gd name="T39" fmla="*/ 148 h 742"/>
                  <a:gd name="T40" fmla="*/ 408 w 608"/>
                  <a:gd name="T41" fmla="*/ 114 h 742"/>
                  <a:gd name="T42" fmla="*/ 332 w 608"/>
                  <a:gd name="T43" fmla="*/ 66 h 742"/>
                  <a:gd name="T44" fmla="*/ 312 w 608"/>
                  <a:gd name="T45" fmla="*/ 62 h 742"/>
                  <a:gd name="T46" fmla="*/ 278 w 608"/>
                  <a:gd name="T47" fmla="*/ 64 h 742"/>
                  <a:gd name="T48" fmla="*/ 250 w 608"/>
                  <a:gd name="T49" fmla="*/ 80 h 742"/>
                  <a:gd name="T50" fmla="*/ 220 w 608"/>
                  <a:gd name="T51" fmla="*/ 96 h 742"/>
                  <a:gd name="T52" fmla="*/ 184 w 608"/>
                  <a:gd name="T53" fmla="*/ 104 h 742"/>
                  <a:gd name="T54" fmla="*/ 148 w 608"/>
                  <a:gd name="T55" fmla="*/ 98 h 742"/>
                  <a:gd name="T56" fmla="*/ 118 w 608"/>
                  <a:gd name="T57" fmla="*/ 66 h 742"/>
                  <a:gd name="T58" fmla="*/ 106 w 608"/>
                  <a:gd name="T59" fmla="*/ 0 h 742"/>
                  <a:gd name="T60" fmla="*/ 82 w 608"/>
                  <a:gd name="T61" fmla="*/ 28 h 742"/>
                  <a:gd name="T62" fmla="*/ 32 w 608"/>
                  <a:gd name="T63" fmla="*/ 70 h 742"/>
                  <a:gd name="T64" fmla="*/ 0 w 608"/>
                  <a:gd name="T65" fmla="*/ 88 h 742"/>
                  <a:gd name="T66" fmla="*/ 20 w 608"/>
                  <a:gd name="T67" fmla="*/ 734 h 742"/>
                  <a:gd name="T68" fmla="*/ 40 w 608"/>
                  <a:gd name="T69" fmla="*/ 742 h 742"/>
                  <a:gd name="T70" fmla="*/ 28 w 608"/>
                  <a:gd name="T71" fmla="*/ 728 h 742"/>
                  <a:gd name="T72" fmla="*/ 20 w 608"/>
                  <a:gd name="T73" fmla="*/ 692 h 742"/>
                  <a:gd name="T74" fmla="*/ 22 w 608"/>
                  <a:gd name="T75" fmla="*/ 668 h 742"/>
                  <a:gd name="T76" fmla="*/ 48 w 608"/>
                  <a:gd name="T77" fmla="*/ 670 h 742"/>
                  <a:gd name="T78" fmla="*/ 72 w 608"/>
                  <a:gd name="T79" fmla="*/ 654 h 742"/>
                  <a:gd name="T80" fmla="*/ 86 w 608"/>
                  <a:gd name="T81" fmla="*/ 626 h 742"/>
                  <a:gd name="T82" fmla="*/ 92 w 608"/>
                  <a:gd name="T83" fmla="*/ 592 h 742"/>
                  <a:gd name="T84" fmla="*/ 94 w 608"/>
                  <a:gd name="T85" fmla="*/ 546 h 742"/>
                  <a:gd name="T86" fmla="*/ 90 w 608"/>
                  <a:gd name="T87" fmla="*/ 520 h 742"/>
                  <a:gd name="T88" fmla="*/ 96 w 608"/>
                  <a:gd name="T89" fmla="*/ 520 h 742"/>
                  <a:gd name="T90" fmla="*/ 134 w 608"/>
                  <a:gd name="T91" fmla="*/ 616 h 742"/>
                  <a:gd name="T92" fmla="*/ 152 w 608"/>
                  <a:gd name="T93" fmla="*/ 648 h 742"/>
                  <a:gd name="T94" fmla="*/ 194 w 608"/>
                  <a:gd name="T95" fmla="*/ 684 h 742"/>
                  <a:gd name="T96" fmla="*/ 278 w 608"/>
                  <a:gd name="T97" fmla="*/ 718 h 742"/>
                  <a:gd name="T98" fmla="*/ 332 w 608"/>
                  <a:gd name="T99" fmla="*/ 730 h 742"/>
                  <a:gd name="T100" fmla="*/ 400 w 608"/>
                  <a:gd name="T101" fmla="*/ 678 h 742"/>
                  <a:gd name="T102" fmla="*/ 466 w 608"/>
                  <a:gd name="T103" fmla="*/ 660 h 742"/>
                  <a:gd name="T104" fmla="*/ 526 w 608"/>
                  <a:gd name="T105" fmla="*/ 662 h 742"/>
                  <a:gd name="T106" fmla="*/ 594 w 608"/>
                  <a:gd name="T107" fmla="*/ 68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742">
                    <a:moveTo>
                      <a:pt x="608" y="692"/>
                    </a:moveTo>
                    <a:lnTo>
                      <a:pt x="608" y="692"/>
                    </a:lnTo>
                    <a:lnTo>
                      <a:pt x="596" y="682"/>
                    </a:lnTo>
                    <a:lnTo>
                      <a:pt x="578" y="666"/>
                    </a:lnTo>
                    <a:lnTo>
                      <a:pt x="558" y="642"/>
                    </a:lnTo>
                    <a:lnTo>
                      <a:pt x="548" y="628"/>
                    </a:lnTo>
                    <a:lnTo>
                      <a:pt x="540" y="610"/>
                    </a:lnTo>
                    <a:lnTo>
                      <a:pt x="532" y="594"/>
                    </a:lnTo>
                    <a:lnTo>
                      <a:pt x="524" y="574"/>
                    </a:lnTo>
                    <a:lnTo>
                      <a:pt x="520" y="552"/>
                    </a:lnTo>
                    <a:lnTo>
                      <a:pt x="518" y="530"/>
                    </a:lnTo>
                    <a:lnTo>
                      <a:pt x="518" y="506"/>
                    </a:lnTo>
                    <a:lnTo>
                      <a:pt x="522" y="480"/>
                    </a:lnTo>
                    <a:lnTo>
                      <a:pt x="528" y="452"/>
                    </a:lnTo>
                    <a:lnTo>
                      <a:pt x="540" y="422"/>
                    </a:lnTo>
                    <a:lnTo>
                      <a:pt x="540" y="422"/>
                    </a:lnTo>
                    <a:lnTo>
                      <a:pt x="526" y="400"/>
                    </a:lnTo>
                    <a:lnTo>
                      <a:pt x="508" y="376"/>
                    </a:lnTo>
                    <a:lnTo>
                      <a:pt x="486" y="350"/>
                    </a:lnTo>
                    <a:lnTo>
                      <a:pt x="460" y="324"/>
                    </a:lnTo>
                    <a:lnTo>
                      <a:pt x="446" y="312"/>
                    </a:lnTo>
                    <a:lnTo>
                      <a:pt x="430" y="302"/>
                    </a:lnTo>
                    <a:lnTo>
                      <a:pt x="414" y="292"/>
                    </a:lnTo>
                    <a:lnTo>
                      <a:pt x="396" y="286"/>
                    </a:lnTo>
                    <a:lnTo>
                      <a:pt x="380" y="282"/>
                    </a:lnTo>
                    <a:lnTo>
                      <a:pt x="360" y="280"/>
                    </a:lnTo>
                    <a:lnTo>
                      <a:pt x="360" y="280"/>
                    </a:lnTo>
                    <a:lnTo>
                      <a:pt x="272" y="282"/>
                    </a:lnTo>
                    <a:lnTo>
                      <a:pt x="256" y="282"/>
                    </a:lnTo>
                    <a:lnTo>
                      <a:pt x="256" y="282"/>
                    </a:lnTo>
                    <a:lnTo>
                      <a:pt x="254" y="282"/>
                    </a:lnTo>
                    <a:lnTo>
                      <a:pt x="254" y="280"/>
                    </a:lnTo>
                    <a:lnTo>
                      <a:pt x="254" y="276"/>
                    </a:lnTo>
                    <a:lnTo>
                      <a:pt x="254" y="276"/>
                    </a:lnTo>
                    <a:lnTo>
                      <a:pt x="262" y="274"/>
                    </a:lnTo>
                    <a:lnTo>
                      <a:pt x="280" y="270"/>
                    </a:lnTo>
                    <a:lnTo>
                      <a:pt x="292" y="266"/>
                    </a:lnTo>
                    <a:lnTo>
                      <a:pt x="306" y="260"/>
                    </a:lnTo>
                    <a:lnTo>
                      <a:pt x="322" y="252"/>
                    </a:lnTo>
                    <a:lnTo>
                      <a:pt x="340" y="240"/>
                    </a:lnTo>
                    <a:lnTo>
                      <a:pt x="340" y="240"/>
                    </a:lnTo>
                    <a:lnTo>
                      <a:pt x="352" y="232"/>
                    </a:lnTo>
                    <a:lnTo>
                      <a:pt x="360" y="224"/>
                    </a:lnTo>
                    <a:lnTo>
                      <a:pt x="368" y="216"/>
                    </a:lnTo>
                    <a:lnTo>
                      <a:pt x="372" y="208"/>
                    </a:lnTo>
                    <a:lnTo>
                      <a:pt x="376" y="202"/>
                    </a:lnTo>
                    <a:lnTo>
                      <a:pt x="378" y="194"/>
                    </a:lnTo>
                    <a:lnTo>
                      <a:pt x="378" y="182"/>
                    </a:lnTo>
                    <a:lnTo>
                      <a:pt x="376" y="172"/>
                    </a:lnTo>
                    <a:lnTo>
                      <a:pt x="372" y="164"/>
                    </a:lnTo>
                    <a:lnTo>
                      <a:pt x="366" y="156"/>
                    </a:lnTo>
                    <a:lnTo>
                      <a:pt x="366" y="156"/>
                    </a:lnTo>
                    <a:lnTo>
                      <a:pt x="372" y="154"/>
                    </a:lnTo>
                    <a:lnTo>
                      <a:pt x="388" y="146"/>
                    </a:lnTo>
                    <a:lnTo>
                      <a:pt x="400" y="144"/>
                    </a:lnTo>
                    <a:lnTo>
                      <a:pt x="412" y="142"/>
                    </a:lnTo>
                    <a:lnTo>
                      <a:pt x="424" y="142"/>
                    </a:lnTo>
                    <a:lnTo>
                      <a:pt x="438" y="146"/>
                    </a:lnTo>
                    <a:lnTo>
                      <a:pt x="438" y="146"/>
                    </a:lnTo>
                    <a:lnTo>
                      <a:pt x="442" y="148"/>
                    </a:lnTo>
                    <a:lnTo>
                      <a:pt x="444" y="146"/>
                    </a:lnTo>
                    <a:lnTo>
                      <a:pt x="438" y="140"/>
                    </a:lnTo>
                    <a:lnTo>
                      <a:pt x="408" y="114"/>
                    </a:lnTo>
                    <a:lnTo>
                      <a:pt x="364" y="84"/>
                    </a:lnTo>
                    <a:lnTo>
                      <a:pt x="346" y="72"/>
                    </a:lnTo>
                    <a:lnTo>
                      <a:pt x="332" y="66"/>
                    </a:lnTo>
                    <a:lnTo>
                      <a:pt x="332" y="66"/>
                    </a:lnTo>
                    <a:lnTo>
                      <a:pt x="322" y="64"/>
                    </a:lnTo>
                    <a:lnTo>
                      <a:pt x="312" y="62"/>
                    </a:lnTo>
                    <a:lnTo>
                      <a:pt x="300" y="62"/>
                    </a:lnTo>
                    <a:lnTo>
                      <a:pt x="288" y="62"/>
                    </a:lnTo>
                    <a:lnTo>
                      <a:pt x="278" y="64"/>
                    </a:lnTo>
                    <a:lnTo>
                      <a:pt x="266" y="68"/>
                    </a:lnTo>
                    <a:lnTo>
                      <a:pt x="258" y="72"/>
                    </a:lnTo>
                    <a:lnTo>
                      <a:pt x="250" y="80"/>
                    </a:lnTo>
                    <a:lnTo>
                      <a:pt x="250" y="80"/>
                    </a:lnTo>
                    <a:lnTo>
                      <a:pt x="238" y="88"/>
                    </a:lnTo>
                    <a:lnTo>
                      <a:pt x="220" y="96"/>
                    </a:lnTo>
                    <a:lnTo>
                      <a:pt x="208" y="100"/>
                    </a:lnTo>
                    <a:lnTo>
                      <a:pt x="196" y="104"/>
                    </a:lnTo>
                    <a:lnTo>
                      <a:pt x="184" y="104"/>
                    </a:lnTo>
                    <a:lnTo>
                      <a:pt x="172" y="104"/>
                    </a:lnTo>
                    <a:lnTo>
                      <a:pt x="160" y="102"/>
                    </a:lnTo>
                    <a:lnTo>
                      <a:pt x="148" y="98"/>
                    </a:lnTo>
                    <a:lnTo>
                      <a:pt x="136" y="90"/>
                    </a:lnTo>
                    <a:lnTo>
                      <a:pt x="126" y="80"/>
                    </a:lnTo>
                    <a:lnTo>
                      <a:pt x="118" y="66"/>
                    </a:lnTo>
                    <a:lnTo>
                      <a:pt x="112" y="48"/>
                    </a:lnTo>
                    <a:lnTo>
                      <a:pt x="108" y="26"/>
                    </a:lnTo>
                    <a:lnTo>
                      <a:pt x="106" y="0"/>
                    </a:lnTo>
                    <a:lnTo>
                      <a:pt x="106" y="0"/>
                    </a:lnTo>
                    <a:lnTo>
                      <a:pt x="100" y="8"/>
                    </a:lnTo>
                    <a:lnTo>
                      <a:pt x="82" y="28"/>
                    </a:lnTo>
                    <a:lnTo>
                      <a:pt x="68" y="42"/>
                    </a:lnTo>
                    <a:lnTo>
                      <a:pt x="52" y="56"/>
                    </a:lnTo>
                    <a:lnTo>
                      <a:pt x="32" y="70"/>
                    </a:lnTo>
                    <a:lnTo>
                      <a:pt x="8" y="82"/>
                    </a:lnTo>
                    <a:lnTo>
                      <a:pt x="8" y="82"/>
                    </a:lnTo>
                    <a:lnTo>
                      <a:pt x="0" y="88"/>
                    </a:lnTo>
                    <a:lnTo>
                      <a:pt x="0" y="724"/>
                    </a:lnTo>
                    <a:lnTo>
                      <a:pt x="0" y="724"/>
                    </a:lnTo>
                    <a:lnTo>
                      <a:pt x="20" y="734"/>
                    </a:lnTo>
                    <a:lnTo>
                      <a:pt x="34" y="742"/>
                    </a:lnTo>
                    <a:lnTo>
                      <a:pt x="40" y="742"/>
                    </a:lnTo>
                    <a:lnTo>
                      <a:pt x="40" y="742"/>
                    </a:lnTo>
                    <a:lnTo>
                      <a:pt x="38" y="738"/>
                    </a:lnTo>
                    <a:lnTo>
                      <a:pt x="38" y="738"/>
                    </a:lnTo>
                    <a:lnTo>
                      <a:pt x="28" y="728"/>
                    </a:lnTo>
                    <a:lnTo>
                      <a:pt x="24" y="716"/>
                    </a:lnTo>
                    <a:lnTo>
                      <a:pt x="20" y="704"/>
                    </a:lnTo>
                    <a:lnTo>
                      <a:pt x="20" y="692"/>
                    </a:lnTo>
                    <a:lnTo>
                      <a:pt x="20" y="676"/>
                    </a:lnTo>
                    <a:lnTo>
                      <a:pt x="22" y="668"/>
                    </a:lnTo>
                    <a:lnTo>
                      <a:pt x="22" y="668"/>
                    </a:lnTo>
                    <a:lnTo>
                      <a:pt x="30" y="670"/>
                    </a:lnTo>
                    <a:lnTo>
                      <a:pt x="38" y="672"/>
                    </a:lnTo>
                    <a:lnTo>
                      <a:pt x="48" y="670"/>
                    </a:lnTo>
                    <a:lnTo>
                      <a:pt x="60" y="664"/>
                    </a:lnTo>
                    <a:lnTo>
                      <a:pt x="66" y="660"/>
                    </a:lnTo>
                    <a:lnTo>
                      <a:pt x="72" y="654"/>
                    </a:lnTo>
                    <a:lnTo>
                      <a:pt x="76" y="646"/>
                    </a:lnTo>
                    <a:lnTo>
                      <a:pt x="82" y="638"/>
                    </a:lnTo>
                    <a:lnTo>
                      <a:pt x="86" y="626"/>
                    </a:lnTo>
                    <a:lnTo>
                      <a:pt x="88" y="612"/>
                    </a:lnTo>
                    <a:lnTo>
                      <a:pt x="88" y="612"/>
                    </a:lnTo>
                    <a:lnTo>
                      <a:pt x="92" y="592"/>
                    </a:lnTo>
                    <a:lnTo>
                      <a:pt x="94" y="574"/>
                    </a:lnTo>
                    <a:lnTo>
                      <a:pt x="94" y="558"/>
                    </a:lnTo>
                    <a:lnTo>
                      <a:pt x="94" y="546"/>
                    </a:lnTo>
                    <a:lnTo>
                      <a:pt x="90" y="528"/>
                    </a:lnTo>
                    <a:lnTo>
                      <a:pt x="90" y="520"/>
                    </a:lnTo>
                    <a:lnTo>
                      <a:pt x="90" y="520"/>
                    </a:lnTo>
                    <a:lnTo>
                      <a:pt x="92" y="518"/>
                    </a:lnTo>
                    <a:lnTo>
                      <a:pt x="94" y="518"/>
                    </a:lnTo>
                    <a:lnTo>
                      <a:pt x="96" y="520"/>
                    </a:lnTo>
                    <a:lnTo>
                      <a:pt x="96" y="520"/>
                    </a:lnTo>
                    <a:lnTo>
                      <a:pt x="102" y="534"/>
                    </a:lnTo>
                    <a:lnTo>
                      <a:pt x="134" y="616"/>
                    </a:lnTo>
                    <a:lnTo>
                      <a:pt x="134" y="616"/>
                    </a:lnTo>
                    <a:lnTo>
                      <a:pt x="142" y="634"/>
                    </a:lnTo>
                    <a:lnTo>
                      <a:pt x="152" y="648"/>
                    </a:lnTo>
                    <a:lnTo>
                      <a:pt x="164" y="662"/>
                    </a:lnTo>
                    <a:lnTo>
                      <a:pt x="180" y="674"/>
                    </a:lnTo>
                    <a:lnTo>
                      <a:pt x="194" y="684"/>
                    </a:lnTo>
                    <a:lnTo>
                      <a:pt x="212" y="692"/>
                    </a:lnTo>
                    <a:lnTo>
                      <a:pt x="246" y="708"/>
                    </a:lnTo>
                    <a:lnTo>
                      <a:pt x="278" y="718"/>
                    </a:lnTo>
                    <a:lnTo>
                      <a:pt x="306" y="724"/>
                    </a:lnTo>
                    <a:lnTo>
                      <a:pt x="332" y="730"/>
                    </a:lnTo>
                    <a:lnTo>
                      <a:pt x="332" y="730"/>
                    </a:lnTo>
                    <a:lnTo>
                      <a:pt x="354" y="708"/>
                    </a:lnTo>
                    <a:lnTo>
                      <a:pt x="378" y="692"/>
                    </a:lnTo>
                    <a:lnTo>
                      <a:pt x="400" y="678"/>
                    </a:lnTo>
                    <a:lnTo>
                      <a:pt x="424" y="670"/>
                    </a:lnTo>
                    <a:lnTo>
                      <a:pt x="446" y="662"/>
                    </a:lnTo>
                    <a:lnTo>
                      <a:pt x="466" y="660"/>
                    </a:lnTo>
                    <a:lnTo>
                      <a:pt x="488" y="658"/>
                    </a:lnTo>
                    <a:lnTo>
                      <a:pt x="506" y="658"/>
                    </a:lnTo>
                    <a:lnTo>
                      <a:pt x="526" y="662"/>
                    </a:lnTo>
                    <a:lnTo>
                      <a:pt x="542" y="664"/>
                    </a:lnTo>
                    <a:lnTo>
                      <a:pt x="572" y="674"/>
                    </a:lnTo>
                    <a:lnTo>
                      <a:pt x="594" y="684"/>
                    </a:lnTo>
                    <a:lnTo>
                      <a:pt x="608" y="692"/>
                    </a:lnTo>
                    <a:lnTo>
                      <a:pt x="608" y="692"/>
                    </a:lnTo>
                    <a:close/>
                  </a:path>
                </a:pathLst>
              </a:custGeom>
              <a:solidFill>
                <a:schemeClr val="accent1">
                  <a:alpha val="2000"/>
                </a:schemeClr>
              </a:solidFill>
              <a:ln>
                <a:noFill/>
              </a:ln>
              <a:effectLst>
                <a:glow rad="25400">
                  <a:schemeClr val="accent1">
                    <a:alpha val="43000"/>
                  </a:schemeClr>
                </a:glow>
                <a:softEdge rad="12700"/>
              </a:effectLst>
              <a:extLst/>
            </p:spPr>
            <p:txBody>
              <a:bodyPr/>
              <a:lstStyle/>
              <a:p>
                <a:pPr fontAlgn="auto">
                  <a:spcBef>
                    <a:spcPts val="0"/>
                  </a:spcBef>
                  <a:spcAft>
                    <a:spcPts val="0"/>
                  </a:spcAft>
                  <a:defRPr/>
                </a:pPr>
                <a:endParaRPr lang="en-US">
                  <a:latin typeface="+mn-lt"/>
                </a:endParaRPr>
              </a:p>
            </p:txBody>
          </p:sp>
          <p:sp>
            <p:nvSpPr>
              <p:cNvPr id="72" name="Freeform 51"/>
              <p:cNvSpPr>
                <a:spLocks noChangeAspect="1"/>
              </p:cNvSpPr>
              <p:nvPr/>
            </p:nvSpPr>
            <p:spPr bwMode="auto">
              <a:xfrm>
                <a:off x="-17347" y="1413937"/>
                <a:ext cx="499947" cy="1321457"/>
              </a:xfrm>
              <a:custGeom>
                <a:avLst/>
                <a:gdLst>
                  <a:gd name="T0" fmla="*/ 382 w 426"/>
                  <a:gd name="T1" fmla="*/ 404 h 1126"/>
                  <a:gd name="T2" fmla="*/ 390 w 426"/>
                  <a:gd name="T3" fmla="*/ 392 h 1126"/>
                  <a:gd name="T4" fmla="*/ 404 w 426"/>
                  <a:gd name="T5" fmla="*/ 356 h 1126"/>
                  <a:gd name="T6" fmla="*/ 408 w 426"/>
                  <a:gd name="T7" fmla="*/ 326 h 1126"/>
                  <a:gd name="T8" fmla="*/ 402 w 426"/>
                  <a:gd name="T9" fmla="*/ 274 h 1126"/>
                  <a:gd name="T10" fmla="*/ 376 w 426"/>
                  <a:gd name="T11" fmla="*/ 206 h 1126"/>
                  <a:gd name="T12" fmla="*/ 350 w 426"/>
                  <a:gd name="T13" fmla="*/ 176 h 1126"/>
                  <a:gd name="T14" fmla="*/ 338 w 426"/>
                  <a:gd name="T15" fmla="*/ 176 h 1126"/>
                  <a:gd name="T16" fmla="*/ 294 w 426"/>
                  <a:gd name="T17" fmla="*/ 198 h 1126"/>
                  <a:gd name="T18" fmla="*/ 212 w 426"/>
                  <a:gd name="T19" fmla="*/ 268 h 1126"/>
                  <a:gd name="T20" fmla="*/ 212 w 426"/>
                  <a:gd name="T21" fmla="*/ 270 h 1126"/>
                  <a:gd name="T22" fmla="*/ 172 w 426"/>
                  <a:gd name="T23" fmla="*/ 318 h 1126"/>
                  <a:gd name="T24" fmla="*/ 152 w 426"/>
                  <a:gd name="T25" fmla="*/ 354 h 1126"/>
                  <a:gd name="T26" fmla="*/ 146 w 426"/>
                  <a:gd name="T27" fmla="*/ 358 h 1126"/>
                  <a:gd name="T28" fmla="*/ 144 w 426"/>
                  <a:gd name="T29" fmla="*/ 354 h 1126"/>
                  <a:gd name="T30" fmla="*/ 172 w 426"/>
                  <a:gd name="T31" fmla="*/ 236 h 1126"/>
                  <a:gd name="T32" fmla="*/ 172 w 426"/>
                  <a:gd name="T33" fmla="*/ 174 h 1126"/>
                  <a:gd name="T34" fmla="*/ 148 w 426"/>
                  <a:gd name="T35" fmla="*/ 114 h 1126"/>
                  <a:gd name="T36" fmla="*/ 100 w 426"/>
                  <a:gd name="T37" fmla="*/ 46 h 1126"/>
                  <a:gd name="T38" fmla="*/ 56 w 426"/>
                  <a:gd name="T39" fmla="*/ 0 h 1126"/>
                  <a:gd name="T40" fmla="*/ 0 w 426"/>
                  <a:gd name="T41" fmla="*/ 820 h 1126"/>
                  <a:gd name="T42" fmla="*/ 34 w 426"/>
                  <a:gd name="T43" fmla="*/ 800 h 1126"/>
                  <a:gd name="T44" fmla="*/ 80 w 426"/>
                  <a:gd name="T45" fmla="*/ 754 h 1126"/>
                  <a:gd name="T46" fmla="*/ 102 w 426"/>
                  <a:gd name="T47" fmla="*/ 764 h 1126"/>
                  <a:gd name="T48" fmla="*/ 152 w 426"/>
                  <a:gd name="T49" fmla="*/ 908 h 1126"/>
                  <a:gd name="T50" fmla="*/ 168 w 426"/>
                  <a:gd name="T51" fmla="*/ 994 h 1126"/>
                  <a:gd name="T52" fmla="*/ 166 w 426"/>
                  <a:gd name="T53" fmla="*/ 1070 h 1126"/>
                  <a:gd name="T54" fmla="*/ 150 w 426"/>
                  <a:gd name="T55" fmla="*/ 1108 h 1126"/>
                  <a:gd name="T56" fmla="*/ 150 w 426"/>
                  <a:gd name="T57" fmla="*/ 1120 h 1126"/>
                  <a:gd name="T58" fmla="*/ 156 w 426"/>
                  <a:gd name="T59" fmla="*/ 1124 h 1126"/>
                  <a:gd name="T60" fmla="*/ 188 w 426"/>
                  <a:gd name="T61" fmla="*/ 1124 h 1126"/>
                  <a:gd name="T62" fmla="*/ 214 w 426"/>
                  <a:gd name="T63" fmla="*/ 1102 h 1126"/>
                  <a:gd name="T64" fmla="*/ 224 w 426"/>
                  <a:gd name="T65" fmla="*/ 1094 h 1126"/>
                  <a:gd name="T66" fmla="*/ 232 w 426"/>
                  <a:gd name="T67" fmla="*/ 1080 h 1126"/>
                  <a:gd name="T68" fmla="*/ 224 w 426"/>
                  <a:gd name="T69" fmla="*/ 998 h 1126"/>
                  <a:gd name="T70" fmla="*/ 188 w 426"/>
                  <a:gd name="T71" fmla="*/ 854 h 1126"/>
                  <a:gd name="T72" fmla="*/ 144 w 426"/>
                  <a:gd name="T73" fmla="*/ 720 h 1126"/>
                  <a:gd name="T74" fmla="*/ 218 w 426"/>
                  <a:gd name="T75" fmla="*/ 726 h 1126"/>
                  <a:gd name="T76" fmla="*/ 278 w 426"/>
                  <a:gd name="T77" fmla="*/ 708 h 1126"/>
                  <a:gd name="T78" fmla="*/ 308 w 426"/>
                  <a:gd name="T79" fmla="*/ 682 h 1126"/>
                  <a:gd name="T80" fmla="*/ 350 w 426"/>
                  <a:gd name="T81" fmla="*/ 640 h 1126"/>
                  <a:gd name="T82" fmla="*/ 416 w 426"/>
                  <a:gd name="T83" fmla="*/ 598 h 1126"/>
                  <a:gd name="T84" fmla="*/ 396 w 426"/>
                  <a:gd name="T85" fmla="*/ 586 h 1126"/>
                  <a:gd name="T86" fmla="*/ 340 w 426"/>
                  <a:gd name="T87" fmla="*/ 550 h 1126"/>
                  <a:gd name="T88" fmla="*/ 322 w 426"/>
                  <a:gd name="T89" fmla="*/ 508 h 1126"/>
                  <a:gd name="T90" fmla="*/ 330 w 426"/>
                  <a:gd name="T91" fmla="*/ 466 h 1126"/>
                  <a:gd name="T92" fmla="*/ 358 w 426"/>
                  <a:gd name="T93" fmla="*/ 42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6" h="1126">
                    <a:moveTo>
                      <a:pt x="372" y="412"/>
                    </a:moveTo>
                    <a:lnTo>
                      <a:pt x="372" y="412"/>
                    </a:lnTo>
                    <a:lnTo>
                      <a:pt x="382" y="404"/>
                    </a:lnTo>
                    <a:lnTo>
                      <a:pt x="390" y="392"/>
                    </a:lnTo>
                    <a:lnTo>
                      <a:pt x="390" y="392"/>
                    </a:lnTo>
                    <a:lnTo>
                      <a:pt x="390" y="392"/>
                    </a:lnTo>
                    <a:lnTo>
                      <a:pt x="396" y="382"/>
                    </a:lnTo>
                    <a:lnTo>
                      <a:pt x="402" y="370"/>
                    </a:lnTo>
                    <a:lnTo>
                      <a:pt x="404" y="356"/>
                    </a:lnTo>
                    <a:lnTo>
                      <a:pt x="406" y="342"/>
                    </a:lnTo>
                    <a:lnTo>
                      <a:pt x="406" y="342"/>
                    </a:lnTo>
                    <a:lnTo>
                      <a:pt x="408" y="326"/>
                    </a:lnTo>
                    <a:lnTo>
                      <a:pt x="408" y="326"/>
                    </a:lnTo>
                    <a:lnTo>
                      <a:pt x="406" y="300"/>
                    </a:lnTo>
                    <a:lnTo>
                      <a:pt x="402" y="274"/>
                    </a:lnTo>
                    <a:lnTo>
                      <a:pt x="394" y="250"/>
                    </a:lnTo>
                    <a:lnTo>
                      <a:pt x="386" y="226"/>
                    </a:lnTo>
                    <a:lnTo>
                      <a:pt x="376" y="206"/>
                    </a:lnTo>
                    <a:lnTo>
                      <a:pt x="366" y="190"/>
                    </a:lnTo>
                    <a:lnTo>
                      <a:pt x="356" y="180"/>
                    </a:lnTo>
                    <a:lnTo>
                      <a:pt x="350" y="176"/>
                    </a:lnTo>
                    <a:lnTo>
                      <a:pt x="344" y="176"/>
                    </a:lnTo>
                    <a:lnTo>
                      <a:pt x="344" y="176"/>
                    </a:lnTo>
                    <a:lnTo>
                      <a:pt x="338" y="176"/>
                    </a:lnTo>
                    <a:lnTo>
                      <a:pt x="330" y="178"/>
                    </a:lnTo>
                    <a:lnTo>
                      <a:pt x="314" y="186"/>
                    </a:lnTo>
                    <a:lnTo>
                      <a:pt x="294" y="198"/>
                    </a:lnTo>
                    <a:lnTo>
                      <a:pt x="276" y="212"/>
                    </a:lnTo>
                    <a:lnTo>
                      <a:pt x="238" y="244"/>
                    </a:lnTo>
                    <a:lnTo>
                      <a:pt x="212" y="268"/>
                    </a:lnTo>
                    <a:lnTo>
                      <a:pt x="212" y="268"/>
                    </a:lnTo>
                    <a:lnTo>
                      <a:pt x="212" y="270"/>
                    </a:lnTo>
                    <a:lnTo>
                      <a:pt x="212" y="270"/>
                    </a:lnTo>
                    <a:lnTo>
                      <a:pt x="194" y="288"/>
                    </a:lnTo>
                    <a:lnTo>
                      <a:pt x="182" y="304"/>
                    </a:lnTo>
                    <a:lnTo>
                      <a:pt x="172" y="318"/>
                    </a:lnTo>
                    <a:lnTo>
                      <a:pt x="164" y="330"/>
                    </a:lnTo>
                    <a:lnTo>
                      <a:pt x="156" y="348"/>
                    </a:lnTo>
                    <a:lnTo>
                      <a:pt x="152" y="354"/>
                    </a:lnTo>
                    <a:lnTo>
                      <a:pt x="150" y="356"/>
                    </a:lnTo>
                    <a:lnTo>
                      <a:pt x="150" y="356"/>
                    </a:lnTo>
                    <a:lnTo>
                      <a:pt x="146" y="358"/>
                    </a:lnTo>
                    <a:lnTo>
                      <a:pt x="144" y="356"/>
                    </a:lnTo>
                    <a:lnTo>
                      <a:pt x="144" y="354"/>
                    </a:lnTo>
                    <a:lnTo>
                      <a:pt x="144" y="354"/>
                    </a:lnTo>
                    <a:lnTo>
                      <a:pt x="148" y="336"/>
                    </a:lnTo>
                    <a:lnTo>
                      <a:pt x="172" y="236"/>
                    </a:lnTo>
                    <a:lnTo>
                      <a:pt x="172" y="236"/>
                    </a:lnTo>
                    <a:lnTo>
                      <a:pt x="174" y="216"/>
                    </a:lnTo>
                    <a:lnTo>
                      <a:pt x="174" y="194"/>
                    </a:lnTo>
                    <a:lnTo>
                      <a:pt x="172" y="174"/>
                    </a:lnTo>
                    <a:lnTo>
                      <a:pt x="166" y="152"/>
                    </a:lnTo>
                    <a:lnTo>
                      <a:pt x="158" y="132"/>
                    </a:lnTo>
                    <a:lnTo>
                      <a:pt x="148" y="114"/>
                    </a:lnTo>
                    <a:lnTo>
                      <a:pt x="136" y="94"/>
                    </a:lnTo>
                    <a:lnTo>
                      <a:pt x="124" y="76"/>
                    </a:lnTo>
                    <a:lnTo>
                      <a:pt x="100" y="46"/>
                    </a:lnTo>
                    <a:lnTo>
                      <a:pt x="78" y="22"/>
                    </a:lnTo>
                    <a:lnTo>
                      <a:pt x="56" y="0"/>
                    </a:lnTo>
                    <a:lnTo>
                      <a:pt x="56" y="0"/>
                    </a:lnTo>
                    <a:lnTo>
                      <a:pt x="28" y="4"/>
                    </a:lnTo>
                    <a:lnTo>
                      <a:pt x="0" y="6"/>
                    </a:lnTo>
                    <a:lnTo>
                      <a:pt x="0" y="820"/>
                    </a:lnTo>
                    <a:lnTo>
                      <a:pt x="0" y="820"/>
                    </a:lnTo>
                    <a:lnTo>
                      <a:pt x="18" y="810"/>
                    </a:lnTo>
                    <a:lnTo>
                      <a:pt x="34" y="800"/>
                    </a:lnTo>
                    <a:lnTo>
                      <a:pt x="48" y="788"/>
                    </a:lnTo>
                    <a:lnTo>
                      <a:pt x="60" y="776"/>
                    </a:lnTo>
                    <a:lnTo>
                      <a:pt x="80" y="754"/>
                    </a:lnTo>
                    <a:lnTo>
                      <a:pt x="92" y="738"/>
                    </a:lnTo>
                    <a:lnTo>
                      <a:pt x="92" y="738"/>
                    </a:lnTo>
                    <a:lnTo>
                      <a:pt x="102" y="764"/>
                    </a:lnTo>
                    <a:lnTo>
                      <a:pt x="118" y="804"/>
                    </a:lnTo>
                    <a:lnTo>
                      <a:pt x="136" y="854"/>
                    </a:lnTo>
                    <a:lnTo>
                      <a:pt x="152" y="908"/>
                    </a:lnTo>
                    <a:lnTo>
                      <a:pt x="158" y="938"/>
                    </a:lnTo>
                    <a:lnTo>
                      <a:pt x="164" y="966"/>
                    </a:lnTo>
                    <a:lnTo>
                      <a:pt x="168" y="994"/>
                    </a:lnTo>
                    <a:lnTo>
                      <a:pt x="170" y="1020"/>
                    </a:lnTo>
                    <a:lnTo>
                      <a:pt x="168" y="1046"/>
                    </a:lnTo>
                    <a:lnTo>
                      <a:pt x="166" y="1070"/>
                    </a:lnTo>
                    <a:lnTo>
                      <a:pt x="160" y="1090"/>
                    </a:lnTo>
                    <a:lnTo>
                      <a:pt x="150" y="1108"/>
                    </a:lnTo>
                    <a:lnTo>
                      <a:pt x="150" y="1108"/>
                    </a:lnTo>
                    <a:lnTo>
                      <a:pt x="148" y="1110"/>
                    </a:lnTo>
                    <a:lnTo>
                      <a:pt x="148" y="1116"/>
                    </a:lnTo>
                    <a:lnTo>
                      <a:pt x="150" y="1120"/>
                    </a:lnTo>
                    <a:lnTo>
                      <a:pt x="152" y="1122"/>
                    </a:lnTo>
                    <a:lnTo>
                      <a:pt x="156" y="1124"/>
                    </a:lnTo>
                    <a:lnTo>
                      <a:pt x="156" y="1124"/>
                    </a:lnTo>
                    <a:lnTo>
                      <a:pt x="164" y="1126"/>
                    </a:lnTo>
                    <a:lnTo>
                      <a:pt x="180" y="1126"/>
                    </a:lnTo>
                    <a:lnTo>
                      <a:pt x="188" y="1124"/>
                    </a:lnTo>
                    <a:lnTo>
                      <a:pt x="198" y="1120"/>
                    </a:lnTo>
                    <a:lnTo>
                      <a:pt x="206" y="1112"/>
                    </a:lnTo>
                    <a:lnTo>
                      <a:pt x="214" y="1102"/>
                    </a:lnTo>
                    <a:lnTo>
                      <a:pt x="214" y="1102"/>
                    </a:lnTo>
                    <a:lnTo>
                      <a:pt x="218" y="1098"/>
                    </a:lnTo>
                    <a:lnTo>
                      <a:pt x="224" y="1094"/>
                    </a:lnTo>
                    <a:lnTo>
                      <a:pt x="230" y="1090"/>
                    </a:lnTo>
                    <a:lnTo>
                      <a:pt x="232" y="1080"/>
                    </a:lnTo>
                    <a:lnTo>
                      <a:pt x="232" y="1080"/>
                    </a:lnTo>
                    <a:lnTo>
                      <a:pt x="232" y="1058"/>
                    </a:lnTo>
                    <a:lnTo>
                      <a:pt x="230" y="1032"/>
                    </a:lnTo>
                    <a:lnTo>
                      <a:pt x="224" y="998"/>
                    </a:lnTo>
                    <a:lnTo>
                      <a:pt x="216" y="958"/>
                    </a:lnTo>
                    <a:lnTo>
                      <a:pt x="204" y="910"/>
                    </a:lnTo>
                    <a:lnTo>
                      <a:pt x="188" y="854"/>
                    </a:lnTo>
                    <a:lnTo>
                      <a:pt x="168" y="792"/>
                    </a:lnTo>
                    <a:lnTo>
                      <a:pt x="144" y="720"/>
                    </a:lnTo>
                    <a:lnTo>
                      <a:pt x="144" y="720"/>
                    </a:lnTo>
                    <a:lnTo>
                      <a:pt x="174" y="726"/>
                    </a:lnTo>
                    <a:lnTo>
                      <a:pt x="196" y="726"/>
                    </a:lnTo>
                    <a:lnTo>
                      <a:pt x="218" y="726"/>
                    </a:lnTo>
                    <a:lnTo>
                      <a:pt x="242" y="722"/>
                    </a:lnTo>
                    <a:lnTo>
                      <a:pt x="266" y="714"/>
                    </a:lnTo>
                    <a:lnTo>
                      <a:pt x="278" y="708"/>
                    </a:lnTo>
                    <a:lnTo>
                      <a:pt x="288" y="702"/>
                    </a:lnTo>
                    <a:lnTo>
                      <a:pt x="298" y="692"/>
                    </a:lnTo>
                    <a:lnTo>
                      <a:pt x="308" y="682"/>
                    </a:lnTo>
                    <a:lnTo>
                      <a:pt x="308" y="682"/>
                    </a:lnTo>
                    <a:lnTo>
                      <a:pt x="328" y="660"/>
                    </a:lnTo>
                    <a:lnTo>
                      <a:pt x="350" y="640"/>
                    </a:lnTo>
                    <a:lnTo>
                      <a:pt x="370" y="624"/>
                    </a:lnTo>
                    <a:lnTo>
                      <a:pt x="388" y="612"/>
                    </a:lnTo>
                    <a:lnTo>
                      <a:pt x="416" y="598"/>
                    </a:lnTo>
                    <a:lnTo>
                      <a:pt x="426" y="594"/>
                    </a:lnTo>
                    <a:lnTo>
                      <a:pt x="426" y="594"/>
                    </a:lnTo>
                    <a:lnTo>
                      <a:pt x="396" y="586"/>
                    </a:lnTo>
                    <a:lnTo>
                      <a:pt x="372" y="574"/>
                    </a:lnTo>
                    <a:lnTo>
                      <a:pt x="354" y="562"/>
                    </a:lnTo>
                    <a:lnTo>
                      <a:pt x="340" y="550"/>
                    </a:lnTo>
                    <a:lnTo>
                      <a:pt x="330" y="536"/>
                    </a:lnTo>
                    <a:lnTo>
                      <a:pt x="324" y="522"/>
                    </a:lnTo>
                    <a:lnTo>
                      <a:pt x="322" y="508"/>
                    </a:lnTo>
                    <a:lnTo>
                      <a:pt x="324" y="494"/>
                    </a:lnTo>
                    <a:lnTo>
                      <a:pt x="326" y="478"/>
                    </a:lnTo>
                    <a:lnTo>
                      <a:pt x="330" y="466"/>
                    </a:lnTo>
                    <a:lnTo>
                      <a:pt x="338" y="452"/>
                    </a:lnTo>
                    <a:lnTo>
                      <a:pt x="344" y="442"/>
                    </a:lnTo>
                    <a:lnTo>
                      <a:pt x="358" y="422"/>
                    </a:lnTo>
                    <a:lnTo>
                      <a:pt x="372" y="412"/>
                    </a:lnTo>
                    <a:lnTo>
                      <a:pt x="372" y="412"/>
                    </a:lnTo>
                    <a:close/>
                  </a:path>
                </a:pathLst>
              </a:custGeom>
              <a:solidFill>
                <a:schemeClr val="accent1">
                  <a:alpha val="1000"/>
                </a:schemeClr>
              </a:solidFill>
              <a:ln>
                <a:noFill/>
              </a:ln>
              <a:effectLst>
                <a:glow rad="38100">
                  <a:schemeClr val="accent1">
                    <a:alpha val="43000"/>
                  </a:schemeClr>
                </a:glow>
                <a:softEdge rad="12700"/>
              </a:effectLst>
              <a:extLst/>
            </p:spPr>
            <p:txBody>
              <a:bodyPr/>
              <a:lstStyle/>
              <a:p>
                <a:pPr fontAlgn="auto">
                  <a:spcBef>
                    <a:spcPts val="0"/>
                  </a:spcBef>
                  <a:spcAft>
                    <a:spcPts val="0"/>
                  </a:spcAft>
                  <a:defRPr/>
                </a:pPr>
                <a:endParaRPr lang="en-US">
                  <a:latin typeface="+mn-lt"/>
                </a:endParaRPr>
              </a:p>
            </p:txBody>
          </p:sp>
          <p:sp>
            <p:nvSpPr>
              <p:cNvPr id="73" name="Freeform 43"/>
              <p:cNvSpPr>
                <a:spLocks noChangeAspect="1"/>
              </p:cNvSpPr>
              <p:nvPr/>
            </p:nvSpPr>
            <p:spPr bwMode="auto">
              <a:xfrm>
                <a:off x="0" y="0"/>
                <a:ext cx="1049548" cy="750335"/>
              </a:xfrm>
              <a:custGeom>
                <a:avLst/>
                <a:gdLst>
                  <a:gd name="T0" fmla="*/ 812 w 912"/>
                  <a:gd name="T1" fmla="*/ 66 h 652"/>
                  <a:gd name="T2" fmla="*/ 772 w 912"/>
                  <a:gd name="T3" fmla="*/ 42 h 652"/>
                  <a:gd name="T4" fmla="*/ 748 w 912"/>
                  <a:gd name="T5" fmla="*/ 8 h 652"/>
                  <a:gd name="T6" fmla="*/ 26 w 912"/>
                  <a:gd name="T7" fmla="*/ 0 h 652"/>
                  <a:gd name="T8" fmla="*/ 0 w 912"/>
                  <a:gd name="T9" fmla="*/ 208 h 652"/>
                  <a:gd name="T10" fmla="*/ 6 w 912"/>
                  <a:gd name="T11" fmla="*/ 232 h 652"/>
                  <a:gd name="T12" fmla="*/ 0 w 912"/>
                  <a:gd name="T13" fmla="*/ 384 h 652"/>
                  <a:gd name="T14" fmla="*/ 14 w 912"/>
                  <a:gd name="T15" fmla="*/ 396 h 652"/>
                  <a:gd name="T16" fmla="*/ 28 w 912"/>
                  <a:gd name="T17" fmla="*/ 430 h 652"/>
                  <a:gd name="T18" fmla="*/ 26 w 912"/>
                  <a:gd name="T19" fmla="*/ 480 h 652"/>
                  <a:gd name="T20" fmla="*/ 34 w 912"/>
                  <a:gd name="T21" fmla="*/ 490 h 652"/>
                  <a:gd name="T22" fmla="*/ 60 w 912"/>
                  <a:gd name="T23" fmla="*/ 504 h 652"/>
                  <a:gd name="T24" fmla="*/ 80 w 912"/>
                  <a:gd name="T25" fmla="*/ 560 h 652"/>
                  <a:gd name="T26" fmla="*/ 90 w 912"/>
                  <a:gd name="T27" fmla="*/ 650 h 652"/>
                  <a:gd name="T28" fmla="*/ 110 w 912"/>
                  <a:gd name="T29" fmla="*/ 596 h 652"/>
                  <a:gd name="T30" fmla="*/ 146 w 912"/>
                  <a:gd name="T31" fmla="*/ 540 h 652"/>
                  <a:gd name="T32" fmla="*/ 180 w 912"/>
                  <a:gd name="T33" fmla="*/ 510 h 652"/>
                  <a:gd name="T34" fmla="*/ 220 w 912"/>
                  <a:gd name="T35" fmla="*/ 496 h 652"/>
                  <a:gd name="T36" fmla="*/ 234 w 912"/>
                  <a:gd name="T37" fmla="*/ 494 h 652"/>
                  <a:gd name="T38" fmla="*/ 244 w 912"/>
                  <a:gd name="T39" fmla="*/ 430 h 652"/>
                  <a:gd name="T40" fmla="*/ 264 w 912"/>
                  <a:gd name="T41" fmla="*/ 362 h 652"/>
                  <a:gd name="T42" fmla="*/ 274 w 912"/>
                  <a:gd name="T43" fmla="*/ 352 h 652"/>
                  <a:gd name="T44" fmla="*/ 284 w 912"/>
                  <a:gd name="T45" fmla="*/ 366 h 652"/>
                  <a:gd name="T46" fmla="*/ 284 w 912"/>
                  <a:gd name="T47" fmla="*/ 392 h 652"/>
                  <a:gd name="T48" fmla="*/ 310 w 912"/>
                  <a:gd name="T49" fmla="*/ 492 h 652"/>
                  <a:gd name="T50" fmla="*/ 342 w 912"/>
                  <a:gd name="T51" fmla="*/ 574 h 652"/>
                  <a:gd name="T52" fmla="*/ 382 w 912"/>
                  <a:gd name="T53" fmla="*/ 498 h 652"/>
                  <a:gd name="T54" fmla="*/ 406 w 912"/>
                  <a:gd name="T55" fmla="*/ 484 h 652"/>
                  <a:gd name="T56" fmla="*/ 426 w 912"/>
                  <a:gd name="T57" fmla="*/ 490 h 652"/>
                  <a:gd name="T58" fmla="*/ 448 w 912"/>
                  <a:gd name="T59" fmla="*/ 520 h 652"/>
                  <a:gd name="T60" fmla="*/ 466 w 912"/>
                  <a:gd name="T61" fmla="*/ 574 h 652"/>
                  <a:gd name="T62" fmla="*/ 478 w 912"/>
                  <a:gd name="T63" fmla="*/ 550 h 652"/>
                  <a:gd name="T64" fmla="*/ 494 w 912"/>
                  <a:gd name="T65" fmla="*/ 542 h 652"/>
                  <a:gd name="T66" fmla="*/ 530 w 912"/>
                  <a:gd name="T67" fmla="*/ 552 h 652"/>
                  <a:gd name="T68" fmla="*/ 580 w 912"/>
                  <a:gd name="T69" fmla="*/ 600 h 652"/>
                  <a:gd name="T70" fmla="*/ 618 w 912"/>
                  <a:gd name="T71" fmla="*/ 652 h 652"/>
                  <a:gd name="T72" fmla="*/ 618 w 912"/>
                  <a:gd name="T73" fmla="*/ 652 h 652"/>
                  <a:gd name="T74" fmla="*/ 596 w 912"/>
                  <a:gd name="T75" fmla="*/ 590 h 652"/>
                  <a:gd name="T76" fmla="*/ 584 w 912"/>
                  <a:gd name="T77" fmla="*/ 522 h 652"/>
                  <a:gd name="T78" fmla="*/ 596 w 912"/>
                  <a:gd name="T79" fmla="*/ 488 h 652"/>
                  <a:gd name="T80" fmla="*/ 614 w 912"/>
                  <a:gd name="T81" fmla="*/ 480 h 652"/>
                  <a:gd name="T82" fmla="*/ 640 w 912"/>
                  <a:gd name="T83" fmla="*/ 484 h 652"/>
                  <a:gd name="T84" fmla="*/ 606 w 912"/>
                  <a:gd name="T85" fmla="*/ 438 h 652"/>
                  <a:gd name="T86" fmla="*/ 592 w 912"/>
                  <a:gd name="T87" fmla="*/ 402 h 652"/>
                  <a:gd name="T88" fmla="*/ 600 w 912"/>
                  <a:gd name="T89" fmla="*/ 382 h 652"/>
                  <a:gd name="T90" fmla="*/ 624 w 912"/>
                  <a:gd name="T91" fmla="*/ 372 h 652"/>
                  <a:gd name="T92" fmla="*/ 710 w 912"/>
                  <a:gd name="T93" fmla="*/ 380 h 652"/>
                  <a:gd name="T94" fmla="*/ 660 w 912"/>
                  <a:gd name="T95" fmla="*/ 308 h 652"/>
                  <a:gd name="T96" fmla="*/ 592 w 912"/>
                  <a:gd name="T97" fmla="*/ 230 h 652"/>
                  <a:gd name="T98" fmla="*/ 572 w 912"/>
                  <a:gd name="T99" fmla="*/ 214 h 652"/>
                  <a:gd name="T100" fmla="*/ 564 w 912"/>
                  <a:gd name="T101" fmla="*/ 198 h 652"/>
                  <a:gd name="T102" fmla="*/ 578 w 912"/>
                  <a:gd name="T103" fmla="*/ 196 h 652"/>
                  <a:gd name="T104" fmla="*/ 646 w 912"/>
                  <a:gd name="T105" fmla="*/ 218 h 652"/>
                  <a:gd name="T106" fmla="*/ 704 w 912"/>
                  <a:gd name="T107" fmla="*/ 246 h 652"/>
                  <a:gd name="T108" fmla="*/ 714 w 912"/>
                  <a:gd name="T109" fmla="*/ 234 h 652"/>
                  <a:gd name="T110" fmla="*/ 746 w 912"/>
                  <a:gd name="T111" fmla="*/ 212 h 652"/>
                  <a:gd name="T112" fmla="*/ 792 w 912"/>
                  <a:gd name="T113" fmla="*/ 198 h 652"/>
                  <a:gd name="T114" fmla="*/ 856 w 912"/>
                  <a:gd name="T115" fmla="*/ 200 h 652"/>
                  <a:gd name="T116" fmla="*/ 912 w 912"/>
                  <a:gd name="T117" fmla="*/ 212 h 652"/>
                  <a:gd name="T118" fmla="*/ 860 w 912"/>
                  <a:gd name="T119" fmla="*/ 170 h 652"/>
                  <a:gd name="T120" fmla="*/ 816 w 912"/>
                  <a:gd name="T121" fmla="*/ 114 h 652"/>
                  <a:gd name="T122" fmla="*/ 810 w 912"/>
                  <a:gd name="T123" fmla="*/ 86 h 652"/>
                  <a:gd name="T124" fmla="*/ 824 w 912"/>
                  <a:gd name="T125" fmla="*/ 7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652">
                    <a:moveTo>
                      <a:pt x="824" y="72"/>
                    </a:moveTo>
                    <a:lnTo>
                      <a:pt x="824" y="72"/>
                    </a:lnTo>
                    <a:lnTo>
                      <a:pt x="812" y="66"/>
                    </a:lnTo>
                    <a:lnTo>
                      <a:pt x="800" y="60"/>
                    </a:lnTo>
                    <a:lnTo>
                      <a:pt x="786" y="52"/>
                    </a:lnTo>
                    <a:lnTo>
                      <a:pt x="772" y="42"/>
                    </a:lnTo>
                    <a:lnTo>
                      <a:pt x="760" y="30"/>
                    </a:lnTo>
                    <a:lnTo>
                      <a:pt x="750" y="16"/>
                    </a:lnTo>
                    <a:lnTo>
                      <a:pt x="748" y="8"/>
                    </a:lnTo>
                    <a:lnTo>
                      <a:pt x="746" y="0"/>
                    </a:lnTo>
                    <a:lnTo>
                      <a:pt x="26" y="0"/>
                    </a:lnTo>
                    <a:lnTo>
                      <a:pt x="26" y="0"/>
                    </a:lnTo>
                    <a:lnTo>
                      <a:pt x="14" y="12"/>
                    </a:lnTo>
                    <a:lnTo>
                      <a:pt x="0" y="24"/>
                    </a:lnTo>
                    <a:lnTo>
                      <a:pt x="0" y="208"/>
                    </a:lnTo>
                    <a:lnTo>
                      <a:pt x="0" y="208"/>
                    </a:lnTo>
                    <a:lnTo>
                      <a:pt x="4" y="220"/>
                    </a:lnTo>
                    <a:lnTo>
                      <a:pt x="6" y="232"/>
                    </a:lnTo>
                    <a:lnTo>
                      <a:pt x="4" y="246"/>
                    </a:lnTo>
                    <a:lnTo>
                      <a:pt x="0" y="262"/>
                    </a:lnTo>
                    <a:lnTo>
                      <a:pt x="0" y="384"/>
                    </a:lnTo>
                    <a:lnTo>
                      <a:pt x="0" y="384"/>
                    </a:lnTo>
                    <a:lnTo>
                      <a:pt x="8" y="388"/>
                    </a:lnTo>
                    <a:lnTo>
                      <a:pt x="14" y="396"/>
                    </a:lnTo>
                    <a:lnTo>
                      <a:pt x="20" y="402"/>
                    </a:lnTo>
                    <a:lnTo>
                      <a:pt x="22" y="412"/>
                    </a:lnTo>
                    <a:lnTo>
                      <a:pt x="28" y="430"/>
                    </a:lnTo>
                    <a:lnTo>
                      <a:pt x="28" y="448"/>
                    </a:lnTo>
                    <a:lnTo>
                      <a:pt x="28" y="466"/>
                    </a:lnTo>
                    <a:lnTo>
                      <a:pt x="26" y="480"/>
                    </a:lnTo>
                    <a:lnTo>
                      <a:pt x="22" y="494"/>
                    </a:lnTo>
                    <a:lnTo>
                      <a:pt x="22" y="494"/>
                    </a:lnTo>
                    <a:lnTo>
                      <a:pt x="34" y="490"/>
                    </a:lnTo>
                    <a:lnTo>
                      <a:pt x="44" y="492"/>
                    </a:lnTo>
                    <a:lnTo>
                      <a:pt x="52" y="496"/>
                    </a:lnTo>
                    <a:lnTo>
                      <a:pt x="60" y="504"/>
                    </a:lnTo>
                    <a:lnTo>
                      <a:pt x="66" y="516"/>
                    </a:lnTo>
                    <a:lnTo>
                      <a:pt x="70" y="528"/>
                    </a:lnTo>
                    <a:lnTo>
                      <a:pt x="80" y="560"/>
                    </a:lnTo>
                    <a:lnTo>
                      <a:pt x="84" y="592"/>
                    </a:lnTo>
                    <a:lnTo>
                      <a:pt x="88" y="620"/>
                    </a:lnTo>
                    <a:lnTo>
                      <a:pt x="90" y="650"/>
                    </a:lnTo>
                    <a:lnTo>
                      <a:pt x="90" y="650"/>
                    </a:lnTo>
                    <a:lnTo>
                      <a:pt x="100" y="620"/>
                    </a:lnTo>
                    <a:lnTo>
                      <a:pt x="110" y="596"/>
                    </a:lnTo>
                    <a:lnTo>
                      <a:pt x="122" y="574"/>
                    </a:lnTo>
                    <a:lnTo>
                      <a:pt x="134" y="556"/>
                    </a:lnTo>
                    <a:lnTo>
                      <a:pt x="146" y="540"/>
                    </a:lnTo>
                    <a:lnTo>
                      <a:pt x="158" y="528"/>
                    </a:lnTo>
                    <a:lnTo>
                      <a:pt x="170" y="518"/>
                    </a:lnTo>
                    <a:lnTo>
                      <a:pt x="180" y="510"/>
                    </a:lnTo>
                    <a:lnTo>
                      <a:pt x="192" y="504"/>
                    </a:lnTo>
                    <a:lnTo>
                      <a:pt x="202" y="500"/>
                    </a:lnTo>
                    <a:lnTo>
                      <a:pt x="220" y="496"/>
                    </a:lnTo>
                    <a:lnTo>
                      <a:pt x="230" y="494"/>
                    </a:lnTo>
                    <a:lnTo>
                      <a:pt x="234" y="494"/>
                    </a:lnTo>
                    <a:lnTo>
                      <a:pt x="234" y="494"/>
                    </a:lnTo>
                    <a:lnTo>
                      <a:pt x="234" y="484"/>
                    </a:lnTo>
                    <a:lnTo>
                      <a:pt x="236" y="468"/>
                    </a:lnTo>
                    <a:lnTo>
                      <a:pt x="244" y="430"/>
                    </a:lnTo>
                    <a:lnTo>
                      <a:pt x="256" y="390"/>
                    </a:lnTo>
                    <a:lnTo>
                      <a:pt x="264" y="362"/>
                    </a:lnTo>
                    <a:lnTo>
                      <a:pt x="264" y="362"/>
                    </a:lnTo>
                    <a:lnTo>
                      <a:pt x="268" y="354"/>
                    </a:lnTo>
                    <a:lnTo>
                      <a:pt x="270" y="352"/>
                    </a:lnTo>
                    <a:lnTo>
                      <a:pt x="274" y="352"/>
                    </a:lnTo>
                    <a:lnTo>
                      <a:pt x="276" y="354"/>
                    </a:lnTo>
                    <a:lnTo>
                      <a:pt x="282" y="362"/>
                    </a:lnTo>
                    <a:lnTo>
                      <a:pt x="284" y="366"/>
                    </a:lnTo>
                    <a:lnTo>
                      <a:pt x="284" y="366"/>
                    </a:lnTo>
                    <a:lnTo>
                      <a:pt x="282" y="378"/>
                    </a:lnTo>
                    <a:lnTo>
                      <a:pt x="284" y="392"/>
                    </a:lnTo>
                    <a:lnTo>
                      <a:pt x="290" y="424"/>
                    </a:lnTo>
                    <a:lnTo>
                      <a:pt x="298" y="458"/>
                    </a:lnTo>
                    <a:lnTo>
                      <a:pt x="310" y="492"/>
                    </a:lnTo>
                    <a:lnTo>
                      <a:pt x="332" y="550"/>
                    </a:lnTo>
                    <a:lnTo>
                      <a:pt x="342" y="574"/>
                    </a:lnTo>
                    <a:lnTo>
                      <a:pt x="342" y="574"/>
                    </a:lnTo>
                    <a:lnTo>
                      <a:pt x="356" y="542"/>
                    </a:lnTo>
                    <a:lnTo>
                      <a:pt x="370" y="516"/>
                    </a:lnTo>
                    <a:lnTo>
                      <a:pt x="382" y="498"/>
                    </a:lnTo>
                    <a:lnTo>
                      <a:pt x="394" y="488"/>
                    </a:lnTo>
                    <a:lnTo>
                      <a:pt x="400" y="486"/>
                    </a:lnTo>
                    <a:lnTo>
                      <a:pt x="406" y="484"/>
                    </a:lnTo>
                    <a:lnTo>
                      <a:pt x="412" y="484"/>
                    </a:lnTo>
                    <a:lnTo>
                      <a:pt x="416" y="484"/>
                    </a:lnTo>
                    <a:lnTo>
                      <a:pt x="426" y="490"/>
                    </a:lnTo>
                    <a:lnTo>
                      <a:pt x="434" y="498"/>
                    </a:lnTo>
                    <a:lnTo>
                      <a:pt x="442" y="508"/>
                    </a:lnTo>
                    <a:lnTo>
                      <a:pt x="448" y="520"/>
                    </a:lnTo>
                    <a:lnTo>
                      <a:pt x="458" y="546"/>
                    </a:lnTo>
                    <a:lnTo>
                      <a:pt x="464" y="566"/>
                    </a:lnTo>
                    <a:lnTo>
                      <a:pt x="466" y="574"/>
                    </a:lnTo>
                    <a:lnTo>
                      <a:pt x="466" y="574"/>
                    </a:lnTo>
                    <a:lnTo>
                      <a:pt x="474" y="558"/>
                    </a:lnTo>
                    <a:lnTo>
                      <a:pt x="478" y="550"/>
                    </a:lnTo>
                    <a:lnTo>
                      <a:pt x="484" y="546"/>
                    </a:lnTo>
                    <a:lnTo>
                      <a:pt x="488" y="544"/>
                    </a:lnTo>
                    <a:lnTo>
                      <a:pt x="494" y="542"/>
                    </a:lnTo>
                    <a:lnTo>
                      <a:pt x="506" y="540"/>
                    </a:lnTo>
                    <a:lnTo>
                      <a:pt x="518" y="544"/>
                    </a:lnTo>
                    <a:lnTo>
                      <a:pt x="530" y="552"/>
                    </a:lnTo>
                    <a:lnTo>
                      <a:pt x="544" y="562"/>
                    </a:lnTo>
                    <a:lnTo>
                      <a:pt x="556" y="572"/>
                    </a:lnTo>
                    <a:lnTo>
                      <a:pt x="580" y="600"/>
                    </a:lnTo>
                    <a:lnTo>
                      <a:pt x="600" y="626"/>
                    </a:lnTo>
                    <a:lnTo>
                      <a:pt x="618" y="652"/>
                    </a:lnTo>
                    <a:lnTo>
                      <a:pt x="618" y="652"/>
                    </a:lnTo>
                    <a:lnTo>
                      <a:pt x="616" y="648"/>
                    </a:lnTo>
                    <a:lnTo>
                      <a:pt x="616" y="648"/>
                    </a:lnTo>
                    <a:lnTo>
                      <a:pt x="618" y="652"/>
                    </a:lnTo>
                    <a:lnTo>
                      <a:pt x="618" y="652"/>
                    </a:lnTo>
                    <a:lnTo>
                      <a:pt x="606" y="622"/>
                    </a:lnTo>
                    <a:lnTo>
                      <a:pt x="596" y="590"/>
                    </a:lnTo>
                    <a:lnTo>
                      <a:pt x="588" y="556"/>
                    </a:lnTo>
                    <a:lnTo>
                      <a:pt x="586" y="538"/>
                    </a:lnTo>
                    <a:lnTo>
                      <a:pt x="584" y="522"/>
                    </a:lnTo>
                    <a:lnTo>
                      <a:pt x="586" y="508"/>
                    </a:lnTo>
                    <a:lnTo>
                      <a:pt x="590" y="496"/>
                    </a:lnTo>
                    <a:lnTo>
                      <a:pt x="596" y="488"/>
                    </a:lnTo>
                    <a:lnTo>
                      <a:pt x="602" y="484"/>
                    </a:lnTo>
                    <a:lnTo>
                      <a:pt x="606" y="482"/>
                    </a:lnTo>
                    <a:lnTo>
                      <a:pt x="614" y="480"/>
                    </a:lnTo>
                    <a:lnTo>
                      <a:pt x="620" y="480"/>
                    </a:lnTo>
                    <a:lnTo>
                      <a:pt x="640" y="484"/>
                    </a:lnTo>
                    <a:lnTo>
                      <a:pt x="640" y="484"/>
                    </a:lnTo>
                    <a:lnTo>
                      <a:pt x="634" y="476"/>
                    </a:lnTo>
                    <a:lnTo>
                      <a:pt x="620" y="460"/>
                    </a:lnTo>
                    <a:lnTo>
                      <a:pt x="606" y="438"/>
                    </a:lnTo>
                    <a:lnTo>
                      <a:pt x="600" y="426"/>
                    </a:lnTo>
                    <a:lnTo>
                      <a:pt x="594" y="414"/>
                    </a:lnTo>
                    <a:lnTo>
                      <a:pt x="592" y="402"/>
                    </a:lnTo>
                    <a:lnTo>
                      <a:pt x="594" y="392"/>
                    </a:lnTo>
                    <a:lnTo>
                      <a:pt x="596" y="386"/>
                    </a:lnTo>
                    <a:lnTo>
                      <a:pt x="600" y="382"/>
                    </a:lnTo>
                    <a:lnTo>
                      <a:pt x="604" y="378"/>
                    </a:lnTo>
                    <a:lnTo>
                      <a:pt x="610" y="376"/>
                    </a:lnTo>
                    <a:lnTo>
                      <a:pt x="624" y="372"/>
                    </a:lnTo>
                    <a:lnTo>
                      <a:pt x="646" y="370"/>
                    </a:lnTo>
                    <a:lnTo>
                      <a:pt x="674" y="374"/>
                    </a:lnTo>
                    <a:lnTo>
                      <a:pt x="710" y="380"/>
                    </a:lnTo>
                    <a:lnTo>
                      <a:pt x="710" y="380"/>
                    </a:lnTo>
                    <a:lnTo>
                      <a:pt x="696" y="358"/>
                    </a:lnTo>
                    <a:lnTo>
                      <a:pt x="660" y="308"/>
                    </a:lnTo>
                    <a:lnTo>
                      <a:pt x="638" y="278"/>
                    </a:lnTo>
                    <a:lnTo>
                      <a:pt x="616" y="252"/>
                    </a:lnTo>
                    <a:lnTo>
                      <a:pt x="592" y="230"/>
                    </a:lnTo>
                    <a:lnTo>
                      <a:pt x="582" y="220"/>
                    </a:lnTo>
                    <a:lnTo>
                      <a:pt x="572" y="214"/>
                    </a:lnTo>
                    <a:lnTo>
                      <a:pt x="572" y="214"/>
                    </a:lnTo>
                    <a:lnTo>
                      <a:pt x="568" y="210"/>
                    </a:lnTo>
                    <a:lnTo>
                      <a:pt x="564" y="202"/>
                    </a:lnTo>
                    <a:lnTo>
                      <a:pt x="564" y="198"/>
                    </a:lnTo>
                    <a:lnTo>
                      <a:pt x="566" y="196"/>
                    </a:lnTo>
                    <a:lnTo>
                      <a:pt x="570" y="194"/>
                    </a:lnTo>
                    <a:lnTo>
                      <a:pt x="578" y="196"/>
                    </a:lnTo>
                    <a:lnTo>
                      <a:pt x="578" y="196"/>
                    </a:lnTo>
                    <a:lnTo>
                      <a:pt x="606" y="204"/>
                    </a:lnTo>
                    <a:lnTo>
                      <a:pt x="646" y="218"/>
                    </a:lnTo>
                    <a:lnTo>
                      <a:pt x="682" y="232"/>
                    </a:lnTo>
                    <a:lnTo>
                      <a:pt x="696" y="240"/>
                    </a:lnTo>
                    <a:lnTo>
                      <a:pt x="704" y="246"/>
                    </a:lnTo>
                    <a:lnTo>
                      <a:pt x="704" y="246"/>
                    </a:lnTo>
                    <a:lnTo>
                      <a:pt x="706" y="244"/>
                    </a:lnTo>
                    <a:lnTo>
                      <a:pt x="714" y="234"/>
                    </a:lnTo>
                    <a:lnTo>
                      <a:pt x="726" y="222"/>
                    </a:lnTo>
                    <a:lnTo>
                      <a:pt x="736" y="216"/>
                    </a:lnTo>
                    <a:lnTo>
                      <a:pt x="746" y="212"/>
                    </a:lnTo>
                    <a:lnTo>
                      <a:pt x="760" y="206"/>
                    </a:lnTo>
                    <a:lnTo>
                      <a:pt x="774" y="202"/>
                    </a:lnTo>
                    <a:lnTo>
                      <a:pt x="792" y="198"/>
                    </a:lnTo>
                    <a:lnTo>
                      <a:pt x="810" y="198"/>
                    </a:lnTo>
                    <a:lnTo>
                      <a:pt x="832" y="198"/>
                    </a:lnTo>
                    <a:lnTo>
                      <a:pt x="856" y="200"/>
                    </a:lnTo>
                    <a:lnTo>
                      <a:pt x="882" y="206"/>
                    </a:lnTo>
                    <a:lnTo>
                      <a:pt x="912" y="214"/>
                    </a:lnTo>
                    <a:lnTo>
                      <a:pt x="912" y="212"/>
                    </a:lnTo>
                    <a:lnTo>
                      <a:pt x="912" y="212"/>
                    </a:lnTo>
                    <a:lnTo>
                      <a:pt x="882" y="188"/>
                    </a:lnTo>
                    <a:lnTo>
                      <a:pt x="860" y="170"/>
                    </a:lnTo>
                    <a:lnTo>
                      <a:pt x="838" y="148"/>
                    </a:lnTo>
                    <a:lnTo>
                      <a:pt x="822" y="126"/>
                    </a:lnTo>
                    <a:lnTo>
                      <a:pt x="816" y="114"/>
                    </a:lnTo>
                    <a:lnTo>
                      <a:pt x="810" y="104"/>
                    </a:lnTo>
                    <a:lnTo>
                      <a:pt x="810" y="94"/>
                    </a:lnTo>
                    <a:lnTo>
                      <a:pt x="810" y="86"/>
                    </a:lnTo>
                    <a:lnTo>
                      <a:pt x="816" y="78"/>
                    </a:lnTo>
                    <a:lnTo>
                      <a:pt x="824" y="72"/>
                    </a:lnTo>
                    <a:lnTo>
                      <a:pt x="824" y="72"/>
                    </a:lnTo>
                    <a:close/>
                  </a:path>
                </a:pathLst>
              </a:custGeom>
              <a:solidFill>
                <a:schemeClr val="accent1">
                  <a:alpha val="1000"/>
                </a:schemeClr>
              </a:solidFill>
              <a:ln>
                <a:noFill/>
              </a:ln>
              <a:effectLst>
                <a:glow rad="50800">
                  <a:schemeClr val="accent1">
                    <a:alpha val="43000"/>
                  </a:schemeClr>
                </a:glow>
                <a:softEdge rad="12700"/>
              </a:effectLst>
              <a:extLst/>
            </p:spPr>
            <p:txBody>
              <a:bodyPr/>
              <a:lstStyle/>
              <a:p>
                <a:pPr fontAlgn="auto">
                  <a:spcBef>
                    <a:spcPts val="0"/>
                  </a:spcBef>
                  <a:spcAft>
                    <a:spcPts val="0"/>
                  </a:spcAft>
                  <a:defRPr/>
                </a:pPr>
                <a:endParaRPr lang="en-US">
                  <a:latin typeface="+mn-lt"/>
                </a:endParaRPr>
              </a:p>
            </p:txBody>
          </p:sp>
          <p:sp>
            <p:nvSpPr>
              <p:cNvPr id="74" name="Freeform 35"/>
              <p:cNvSpPr>
                <a:spLocks noChangeAspect="1"/>
              </p:cNvSpPr>
              <p:nvPr/>
            </p:nvSpPr>
            <p:spPr bwMode="auto">
              <a:xfrm>
                <a:off x="8350389" y="11466"/>
                <a:ext cx="793611" cy="554378"/>
              </a:xfrm>
              <a:custGeom>
                <a:avLst/>
                <a:gdLst>
                  <a:gd name="T0" fmla="*/ 126 w 690"/>
                  <a:gd name="T1" fmla="*/ 0 h 482"/>
                  <a:gd name="T2" fmla="*/ 64 w 690"/>
                  <a:gd name="T3" fmla="*/ 56 h 482"/>
                  <a:gd name="T4" fmla="*/ 0 w 690"/>
                  <a:gd name="T5" fmla="*/ 94 h 482"/>
                  <a:gd name="T6" fmla="*/ 90 w 690"/>
                  <a:gd name="T7" fmla="*/ 82 h 482"/>
                  <a:gd name="T8" fmla="*/ 130 w 690"/>
                  <a:gd name="T9" fmla="*/ 86 h 482"/>
                  <a:gd name="T10" fmla="*/ 152 w 690"/>
                  <a:gd name="T11" fmla="*/ 96 h 482"/>
                  <a:gd name="T12" fmla="*/ 158 w 690"/>
                  <a:gd name="T13" fmla="*/ 114 h 482"/>
                  <a:gd name="T14" fmla="*/ 144 w 690"/>
                  <a:gd name="T15" fmla="*/ 152 h 482"/>
                  <a:gd name="T16" fmla="*/ 86 w 690"/>
                  <a:gd name="T17" fmla="*/ 216 h 482"/>
                  <a:gd name="T18" fmla="*/ 96 w 690"/>
                  <a:gd name="T19" fmla="*/ 222 h 482"/>
                  <a:gd name="T20" fmla="*/ 136 w 690"/>
                  <a:gd name="T21" fmla="*/ 226 h 482"/>
                  <a:gd name="T22" fmla="*/ 152 w 690"/>
                  <a:gd name="T23" fmla="*/ 248 h 482"/>
                  <a:gd name="T24" fmla="*/ 150 w 690"/>
                  <a:gd name="T25" fmla="*/ 292 h 482"/>
                  <a:gd name="T26" fmla="*/ 152 w 690"/>
                  <a:gd name="T27" fmla="*/ 308 h 482"/>
                  <a:gd name="T28" fmla="*/ 170 w 690"/>
                  <a:gd name="T29" fmla="*/ 320 h 482"/>
                  <a:gd name="T30" fmla="*/ 180 w 690"/>
                  <a:gd name="T31" fmla="*/ 362 h 482"/>
                  <a:gd name="T32" fmla="*/ 178 w 690"/>
                  <a:gd name="T33" fmla="*/ 428 h 482"/>
                  <a:gd name="T34" fmla="*/ 198 w 690"/>
                  <a:gd name="T35" fmla="*/ 392 h 482"/>
                  <a:gd name="T36" fmla="*/ 228 w 690"/>
                  <a:gd name="T37" fmla="*/ 354 h 482"/>
                  <a:gd name="T38" fmla="*/ 258 w 690"/>
                  <a:gd name="T39" fmla="*/ 336 h 482"/>
                  <a:gd name="T40" fmla="*/ 298 w 690"/>
                  <a:gd name="T41" fmla="*/ 330 h 482"/>
                  <a:gd name="T42" fmla="*/ 300 w 690"/>
                  <a:gd name="T43" fmla="*/ 312 h 482"/>
                  <a:gd name="T44" fmla="*/ 332 w 690"/>
                  <a:gd name="T45" fmla="*/ 238 h 482"/>
                  <a:gd name="T46" fmla="*/ 340 w 690"/>
                  <a:gd name="T47" fmla="*/ 232 h 482"/>
                  <a:gd name="T48" fmla="*/ 344 w 690"/>
                  <a:gd name="T49" fmla="*/ 242 h 482"/>
                  <a:gd name="T50" fmla="*/ 344 w 690"/>
                  <a:gd name="T51" fmla="*/ 284 h 482"/>
                  <a:gd name="T52" fmla="*/ 362 w 690"/>
                  <a:gd name="T53" fmla="*/ 380 h 482"/>
                  <a:gd name="T54" fmla="*/ 380 w 690"/>
                  <a:gd name="T55" fmla="*/ 376 h 482"/>
                  <a:gd name="T56" fmla="*/ 414 w 690"/>
                  <a:gd name="T57" fmla="*/ 342 h 482"/>
                  <a:gd name="T58" fmla="*/ 436 w 690"/>
                  <a:gd name="T59" fmla="*/ 346 h 482"/>
                  <a:gd name="T60" fmla="*/ 448 w 690"/>
                  <a:gd name="T61" fmla="*/ 370 h 482"/>
                  <a:gd name="T62" fmla="*/ 458 w 690"/>
                  <a:gd name="T63" fmla="*/ 410 h 482"/>
                  <a:gd name="T64" fmla="*/ 480 w 690"/>
                  <a:gd name="T65" fmla="*/ 388 h 482"/>
                  <a:gd name="T66" fmla="*/ 506 w 690"/>
                  <a:gd name="T67" fmla="*/ 400 h 482"/>
                  <a:gd name="T68" fmla="*/ 536 w 690"/>
                  <a:gd name="T69" fmla="*/ 440 h 482"/>
                  <a:gd name="T70" fmla="*/ 558 w 690"/>
                  <a:gd name="T71" fmla="*/ 482 h 482"/>
                  <a:gd name="T72" fmla="*/ 560 w 690"/>
                  <a:gd name="T73" fmla="*/ 480 h 482"/>
                  <a:gd name="T74" fmla="*/ 548 w 690"/>
                  <a:gd name="T75" fmla="*/ 434 h 482"/>
                  <a:gd name="T76" fmla="*/ 546 w 690"/>
                  <a:gd name="T77" fmla="*/ 384 h 482"/>
                  <a:gd name="T78" fmla="*/ 558 w 690"/>
                  <a:gd name="T79" fmla="*/ 360 h 482"/>
                  <a:gd name="T80" fmla="*/ 590 w 690"/>
                  <a:gd name="T81" fmla="*/ 362 h 482"/>
                  <a:gd name="T82" fmla="*/ 570 w 690"/>
                  <a:gd name="T83" fmla="*/ 326 h 482"/>
                  <a:gd name="T84" fmla="*/ 564 w 690"/>
                  <a:gd name="T85" fmla="*/ 298 h 482"/>
                  <a:gd name="T86" fmla="*/ 578 w 690"/>
                  <a:gd name="T87" fmla="*/ 280 h 482"/>
                  <a:gd name="T88" fmla="*/ 626 w 690"/>
                  <a:gd name="T89" fmla="*/ 286 h 482"/>
                  <a:gd name="T90" fmla="*/ 644 w 690"/>
                  <a:gd name="T91" fmla="*/ 276 h 482"/>
                  <a:gd name="T92" fmla="*/ 596 w 690"/>
                  <a:gd name="T93" fmla="*/ 192 h 482"/>
                  <a:gd name="T94" fmla="*/ 566 w 690"/>
                  <a:gd name="T95" fmla="*/ 160 h 482"/>
                  <a:gd name="T96" fmla="*/ 564 w 690"/>
                  <a:gd name="T97" fmla="*/ 148 h 482"/>
                  <a:gd name="T98" fmla="*/ 574 w 690"/>
                  <a:gd name="T99" fmla="*/ 148 h 482"/>
                  <a:gd name="T100" fmla="*/ 644 w 690"/>
                  <a:gd name="T101" fmla="*/ 184 h 482"/>
                  <a:gd name="T102" fmla="*/ 660 w 690"/>
                  <a:gd name="T103" fmla="*/ 196 h 482"/>
                  <a:gd name="T104" fmla="*/ 690 w 690"/>
                  <a:gd name="T105" fmla="*/ 17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0" h="482">
                    <a:moveTo>
                      <a:pt x="690" y="0"/>
                    </a:moveTo>
                    <a:lnTo>
                      <a:pt x="126" y="0"/>
                    </a:lnTo>
                    <a:lnTo>
                      <a:pt x="126" y="0"/>
                    </a:lnTo>
                    <a:lnTo>
                      <a:pt x="106" y="22"/>
                    </a:lnTo>
                    <a:lnTo>
                      <a:pt x="84" y="40"/>
                    </a:lnTo>
                    <a:lnTo>
                      <a:pt x="64" y="56"/>
                    </a:lnTo>
                    <a:lnTo>
                      <a:pt x="44" y="70"/>
                    </a:lnTo>
                    <a:lnTo>
                      <a:pt x="12" y="88"/>
                    </a:lnTo>
                    <a:lnTo>
                      <a:pt x="0" y="94"/>
                    </a:lnTo>
                    <a:lnTo>
                      <a:pt x="0" y="94"/>
                    </a:lnTo>
                    <a:lnTo>
                      <a:pt x="50" y="86"/>
                    </a:lnTo>
                    <a:lnTo>
                      <a:pt x="90" y="82"/>
                    </a:lnTo>
                    <a:lnTo>
                      <a:pt x="106" y="82"/>
                    </a:lnTo>
                    <a:lnTo>
                      <a:pt x="120" y="84"/>
                    </a:lnTo>
                    <a:lnTo>
                      <a:pt x="130" y="86"/>
                    </a:lnTo>
                    <a:lnTo>
                      <a:pt x="140" y="88"/>
                    </a:lnTo>
                    <a:lnTo>
                      <a:pt x="146" y="92"/>
                    </a:lnTo>
                    <a:lnTo>
                      <a:pt x="152" y="96"/>
                    </a:lnTo>
                    <a:lnTo>
                      <a:pt x="156" y="102"/>
                    </a:lnTo>
                    <a:lnTo>
                      <a:pt x="158" y="108"/>
                    </a:lnTo>
                    <a:lnTo>
                      <a:pt x="158" y="114"/>
                    </a:lnTo>
                    <a:lnTo>
                      <a:pt x="158" y="122"/>
                    </a:lnTo>
                    <a:lnTo>
                      <a:pt x="152" y="136"/>
                    </a:lnTo>
                    <a:lnTo>
                      <a:pt x="144" y="152"/>
                    </a:lnTo>
                    <a:lnTo>
                      <a:pt x="132" y="168"/>
                    </a:lnTo>
                    <a:lnTo>
                      <a:pt x="108" y="196"/>
                    </a:lnTo>
                    <a:lnTo>
                      <a:pt x="86" y="216"/>
                    </a:lnTo>
                    <a:lnTo>
                      <a:pt x="78" y="224"/>
                    </a:lnTo>
                    <a:lnTo>
                      <a:pt x="78" y="224"/>
                    </a:lnTo>
                    <a:lnTo>
                      <a:pt x="96" y="222"/>
                    </a:lnTo>
                    <a:lnTo>
                      <a:pt x="114" y="220"/>
                    </a:lnTo>
                    <a:lnTo>
                      <a:pt x="126" y="222"/>
                    </a:lnTo>
                    <a:lnTo>
                      <a:pt x="136" y="226"/>
                    </a:lnTo>
                    <a:lnTo>
                      <a:pt x="144" y="232"/>
                    </a:lnTo>
                    <a:lnTo>
                      <a:pt x="148" y="240"/>
                    </a:lnTo>
                    <a:lnTo>
                      <a:pt x="152" y="248"/>
                    </a:lnTo>
                    <a:lnTo>
                      <a:pt x="154" y="258"/>
                    </a:lnTo>
                    <a:lnTo>
                      <a:pt x="154" y="276"/>
                    </a:lnTo>
                    <a:lnTo>
                      <a:pt x="150" y="292"/>
                    </a:lnTo>
                    <a:lnTo>
                      <a:pt x="144" y="310"/>
                    </a:lnTo>
                    <a:lnTo>
                      <a:pt x="144" y="310"/>
                    </a:lnTo>
                    <a:lnTo>
                      <a:pt x="152" y="308"/>
                    </a:lnTo>
                    <a:lnTo>
                      <a:pt x="160" y="310"/>
                    </a:lnTo>
                    <a:lnTo>
                      <a:pt x="166" y="314"/>
                    </a:lnTo>
                    <a:lnTo>
                      <a:pt x="170" y="320"/>
                    </a:lnTo>
                    <a:lnTo>
                      <a:pt x="174" y="330"/>
                    </a:lnTo>
                    <a:lnTo>
                      <a:pt x="176" y="340"/>
                    </a:lnTo>
                    <a:lnTo>
                      <a:pt x="180" y="362"/>
                    </a:lnTo>
                    <a:lnTo>
                      <a:pt x="180" y="386"/>
                    </a:lnTo>
                    <a:lnTo>
                      <a:pt x="180" y="408"/>
                    </a:lnTo>
                    <a:lnTo>
                      <a:pt x="178" y="428"/>
                    </a:lnTo>
                    <a:lnTo>
                      <a:pt x="178" y="428"/>
                    </a:lnTo>
                    <a:lnTo>
                      <a:pt x="188" y="408"/>
                    </a:lnTo>
                    <a:lnTo>
                      <a:pt x="198" y="392"/>
                    </a:lnTo>
                    <a:lnTo>
                      <a:pt x="208" y="376"/>
                    </a:lnTo>
                    <a:lnTo>
                      <a:pt x="218" y="364"/>
                    </a:lnTo>
                    <a:lnTo>
                      <a:pt x="228" y="354"/>
                    </a:lnTo>
                    <a:lnTo>
                      <a:pt x="238" y="346"/>
                    </a:lnTo>
                    <a:lnTo>
                      <a:pt x="248" y="340"/>
                    </a:lnTo>
                    <a:lnTo>
                      <a:pt x="258" y="336"/>
                    </a:lnTo>
                    <a:lnTo>
                      <a:pt x="274" y="332"/>
                    </a:lnTo>
                    <a:lnTo>
                      <a:pt x="286" y="330"/>
                    </a:lnTo>
                    <a:lnTo>
                      <a:pt x="298" y="330"/>
                    </a:lnTo>
                    <a:lnTo>
                      <a:pt x="298" y="330"/>
                    </a:lnTo>
                    <a:lnTo>
                      <a:pt x="298" y="322"/>
                    </a:lnTo>
                    <a:lnTo>
                      <a:pt x="300" y="312"/>
                    </a:lnTo>
                    <a:lnTo>
                      <a:pt x="310" y="284"/>
                    </a:lnTo>
                    <a:lnTo>
                      <a:pt x="332" y="238"/>
                    </a:lnTo>
                    <a:lnTo>
                      <a:pt x="332" y="238"/>
                    </a:lnTo>
                    <a:lnTo>
                      <a:pt x="334" y="232"/>
                    </a:lnTo>
                    <a:lnTo>
                      <a:pt x="336" y="230"/>
                    </a:lnTo>
                    <a:lnTo>
                      <a:pt x="340" y="232"/>
                    </a:lnTo>
                    <a:lnTo>
                      <a:pt x="342" y="234"/>
                    </a:lnTo>
                    <a:lnTo>
                      <a:pt x="344" y="240"/>
                    </a:lnTo>
                    <a:lnTo>
                      <a:pt x="344" y="242"/>
                    </a:lnTo>
                    <a:lnTo>
                      <a:pt x="344" y="242"/>
                    </a:lnTo>
                    <a:lnTo>
                      <a:pt x="342" y="262"/>
                    </a:lnTo>
                    <a:lnTo>
                      <a:pt x="344" y="284"/>
                    </a:lnTo>
                    <a:lnTo>
                      <a:pt x="346" y="310"/>
                    </a:lnTo>
                    <a:lnTo>
                      <a:pt x="352" y="336"/>
                    </a:lnTo>
                    <a:lnTo>
                      <a:pt x="362" y="380"/>
                    </a:lnTo>
                    <a:lnTo>
                      <a:pt x="366" y="398"/>
                    </a:lnTo>
                    <a:lnTo>
                      <a:pt x="366" y="398"/>
                    </a:lnTo>
                    <a:lnTo>
                      <a:pt x="380" y="376"/>
                    </a:lnTo>
                    <a:lnTo>
                      <a:pt x="392" y="360"/>
                    </a:lnTo>
                    <a:lnTo>
                      <a:pt x="404" y="348"/>
                    </a:lnTo>
                    <a:lnTo>
                      <a:pt x="414" y="342"/>
                    </a:lnTo>
                    <a:lnTo>
                      <a:pt x="422" y="340"/>
                    </a:lnTo>
                    <a:lnTo>
                      <a:pt x="430" y="340"/>
                    </a:lnTo>
                    <a:lnTo>
                      <a:pt x="436" y="346"/>
                    </a:lnTo>
                    <a:lnTo>
                      <a:pt x="440" y="352"/>
                    </a:lnTo>
                    <a:lnTo>
                      <a:pt x="446" y="360"/>
                    </a:lnTo>
                    <a:lnTo>
                      <a:pt x="448" y="370"/>
                    </a:lnTo>
                    <a:lnTo>
                      <a:pt x="454" y="388"/>
                    </a:lnTo>
                    <a:lnTo>
                      <a:pt x="458" y="410"/>
                    </a:lnTo>
                    <a:lnTo>
                      <a:pt x="458" y="410"/>
                    </a:lnTo>
                    <a:lnTo>
                      <a:pt x="464" y="398"/>
                    </a:lnTo>
                    <a:lnTo>
                      <a:pt x="472" y="392"/>
                    </a:lnTo>
                    <a:lnTo>
                      <a:pt x="480" y="388"/>
                    </a:lnTo>
                    <a:lnTo>
                      <a:pt x="488" y="390"/>
                    </a:lnTo>
                    <a:lnTo>
                      <a:pt x="496" y="394"/>
                    </a:lnTo>
                    <a:lnTo>
                      <a:pt x="506" y="400"/>
                    </a:lnTo>
                    <a:lnTo>
                      <a:pt x="514" y="408"/>
                    </a:lnTo>
                    <a:lnTo>
                      <a:pt x="522" y="418"/>
                    </a:lnTo>
                    <a:lnTo>
                      <a:pt x="536" y="440"/>
                    </a:lnTo>
                    <a:lnTo>
                      <a:pt x="548" y="460"/>
                    </a:lnTo>
                    <a:lnTo>
                      <a:pt x="558" y="482"/>
                    </a:lnTo>
                    <a:lnTo>
                      <a:pt x="558" y="482"/>
                    </a:lnTo>
                    <a:lnTo>
                      <a:pt x="558" y="478"/>
                    </a:lnTo>
                    <a:lnTo>
                      <a:pt x="558" y="478"/>
                    </a:lnTo>
                    <a:lnTo>
                      <a:pt x="560" y="480"/>
                    </a:lnTo>
                    <a:lnTo>
                      <a:pt x="560" y="480"/>
                    </a:lnTo>
                    <a:lnTo>
                      <a:pt x="554" y="458"/>
                    </a:lnTo>
                    <a:lnTo>
                      <a:pt x="548" y="434"/>
                    </a:lnTo>
                    <a:lnTo>
                      <a:pt x="546" y="408"/>
                    </a:lnTo>
                    <a:lnTo>
                      <a:pt x="546" y="396"/>
                    </a:lnTo>
                    <a:lnTo>
                      <a:pt x="546" y="384"/>
                    </a:lnTo>
                    <a:lnTo>
                      <a:pt x="550" y="374"/>
                    </a:lnTo>
                    <a:lnTo>
                      <a:pt x="554" y="366"/>
                    </a:lnTo>
                    <a:lnTo>
                      <a:pt x="558" y="360"/>
                    </a:lnTo>
                    <a:lnTo>
                      <a:pt x="566" y="356"/>
                    </a:lnTo>
                    <a:lnTo>
                      <a:pt x="578" y="356"/>
                    </a:lnTo>
                    <a:lnTo>
                      <a:pt x="590" y="362"/>
                    </a:lnTo>
                    <a:lnTo>
                      <a:pt x="590" y="362"/>
                    </a:lnTo>
                    <a:lnTo>
                      <a:pt x="578" y="342"/>
                    </a:lnTo>
                    <a:lnTo>
                      <a:pt x="570" y="326"/>
                    </a:lnTo>
                    <a:lnTo>
                      <a:pt x="566" y="316"/>
                    </a:lnTo>
                    <a:lnTo>
                      <a:pt x="564" y="306"/>
                    </a:lnTo>
                    <a:lnTo>
                      <a:pt x="564" y="298"/>
                    </a:lnTo>
                    <a:lnTo>
                      <a:pt x="566" y="290"/>
                    </a:lnTo>
                    <a:lnTo>
                      <a:pt x="570" y="284"/>
                    </a:lnTo>
                    <a:lnTo>
                      <a:pt x="578" y="280"/>
                    </a:lnTo>
                    <a:lnTo>
                      <a:pt x="590" y="280"/>
                    </a:lnTo>
                    <a:lnTo>
                      <a:pt x="606" y="280"/>
                    </a:lnTo>
                    <a:lnTo>
                      <a:pt x="626" y="286"/>
                    </a:lnTo>
                    <a:lnTo>
                      <a:pt x="652" y="294"/>
                    </a:lnTo>
                    <a:lnTo>
                      <a:pt x="652" y="294"/>
                    </a:lnTo>
                    <a:lnTo>
                      <a:pt x="644" y="276"/>
                    </a:lnTo>
                    <a:lnTo>
                      <a:pt x="622" y="236"/>
                    </a:lnTo>
                    <a:lnTo>
                      <a:pt x="610" y="214"/>
                    </a:lnTo>
                    <a:lnTo>
                      <a:pt x="596" y="192"/>
                    </a:lnTo>
                    <a:lnTo>
                      <a:pt x="580" y="174"/>
                    </a:lnTo>
                    <a:lnTo>
                      <a:pt x="566" y="160"/>
                    </a:lnTo>
                    <a:lnTo>
                      <a:pt x="566" y="160"/>
                    </a:lnTo>
                    <a:lnTo>
                      <a:pt x="566" y="158"/>
                    </a:lnTo>
                    <a:lnTo>
                      <a:pt x="564" y="152"/>
                    </a:lnTo>
                    <a:lnTo>
                      <a:pt x="564" y="148"/>
                    </a:lnTo>
                    <a:lnTo>
                      <a:pt x="564" y="146"/>
                    </a:lnTo>
                    <a:lnTo>
                      <a:pt x="568" y="146"/>
                    </a:lnTo>
                    <a:lnTo>
                      <a:pt x="574" y="148"/>
                    </a:lnTo>
                    <a:lnTo>
                      <a:pt x="574" y="148"/>
                    </a:lnTo>
                    <a:lnTo>
                      <a:pt x="620" y="170"/>
                    </a:lnTo>
                    <a:lnTo>
                      <a:pt x="644" y="184"/>
                    </a:lnTo>
                    <a:lnTo>
                      <a:pt x="654" y="192"/>
                    </a:lnTo>
                    <a:lnTo>
                      <a:pt x="660" y="196"/>
                    </a:lnTo>
                    <a:lnTo>
                      <a:pt x="660" y="196"/>
                    </a:lnTo>
                    <a:lnTo>
                      <a:pt x="666" y="190"/>
                    </a:lnTo>
                    <a:lnTo>
                      <a:pt x="676" y="182"/>
                    </a:lnTo>
                    <a:lnTo>
                      <a:pt x="690" y="176"/>
                    </a:lnTo>
                    <a:lnTo>
                      <a:pt x="690" y="0"/>
                    </a:lnTo>
                    <a:close/>
                  </a:path>
                </a:pathLst>
              </a:custGeom>
              <a:solidFill>
                <a:schemeClr val="accent1">
                  <a:alpha val="1000"/>
                </a:schemeClr>
              </a:solidFill>
              <a:ln>
                <a:noFill/>
              </a:ln>
              <a:effectLst>
                <a:glow rad="50800">
                  <a:schemeClr val="accent1">
                    <a:alpha val="43000"/>
                  </a:schemeClr>
                </a:glow>
                <a:softEdge rad="12700"/>
              </a:effectLst>
              <a:extLst/>
            </p:spPr>
            <p:txBody>
              <a:bodyPr/>
              <a:lstStyle/>
              <a:p>
                <a:pPr fontAlgn="auto">
                  <a:spcBef>
                    <a:spcPts val="0"/>
                  </a:spcBef>
                  <a:spcAft>
                    <a:spcPts val="0"/>
                  </a:spcAft>
                  <a:defRPr/>
                </a:pPr>
                <a:endParaRPr lang="en-US">
                  <a:latin typeface="+mn-lt"/>
                </a:endParaRPr>
              </a:p>
            </p:txBody>
          </p:sp>
          <p:sp>
            <p:nvSpPr>
              <p:cNvPr id="75" name="Freeform 31"/>
              <p:cNvSpPr>
                <a:spLocks noChangeAspect="1"/>
              </p:cNvSpPr>
              <p:nvPr/>
            </p:nvSpPr>
            <p:spPr bwMode="auto">
              <a:xfrm>
                <a:off x="6973892" y="6209551"/>
                <a:ext cx="1162575" cy="647993"/>
              </a:xfrm>
              <a:custGeom>
                <a:avLst/>
                <a:gdLst>
                  <a:gd name="T0" fmla="*/ 686 w 976"/>
                  <a:gd name="T1" fmla="*/ 250 h 544"/>
                  <a:gd name="T2" fmla="*/ 592 w 976"/>
                  <a:gd name="T3" fmla="*/ 242 h 544"/>
                  <a:gd name="T4" fmla="*/ 536 w 976"/>
                  <a:gd name="T5" fmla="*/ 262 h 544"/>
                  <a:gd name="T6" fmla="*/ 506 w 976"/>
                  <a:gd name="T7" fmla="*/ 288 h 544"/>
                  <a:gd name="T8" fmla="*/ 492 w 976"/>
                  <a:gd name="T9" fmla="*/ 292 h 544"/>
                  <a:gd name="T10" fmla="*/ 514 w 976"/>
                  <a:gd name="T11" fmla="*/ 248 h 544"/>
                  <a:gd name="T12" fmla="*/ 560 w 976"/>
                  <a:gd name="T13" fmla="*/ 124 h 544"/>
                  <a:gd name="T14" fmla="*/ 566 w 976"/>
                  <a:gd name="T15" fmla="*/ 34 h 544"/>
                  <a:gd name="T16" fmla="*/ 524 w 976"/>
                  <a:gd name="T17" fmla="*/ 32 h 544"/>
                  <a:gd name="T18" fmla="*/ 452 w 976"/>
                  <a:gd name="T19" fmla="*/ 98 h 544"/>
                  <a:gd name="T20" fmla="*/ 412 w 976"/>
                  <a:gd name="T21" fmla="*/ 174 h 544"/>
                  <a:gd name="T22" fmla="*/ 392 w 976"/>
                  <a:gd name="T23" fmla="*/ 152 h 544"/>
                  <a:gd name="T24" fmla="*/ 374 w 976"/>
                  <a:gd name="T25" fmla="*/ 148 h 544"/>
                  <a:gd name="T26" fmla="*/ 366 w 976"/>
                  <a:gd name="T27" fmla="*/ 170 h 544"/>
                  <a:gd name="T28" fmla="*/ 380 w 976"/>
                  <a:gd name="T29" fmla="*/ 242 h 544"/>
                  <a:gd name="T30" fmla="*/ 380 w 976"/>
                  <a:gd name="T31" fmla="*/ 302 h 544"/>
                  <a:gd name="T32" fmla="*/ 306 w 976"/>
                  <a:gd name="T33" fmla="*/ 126 h 544"/>
                  <a:gd name="T34" fmla="*/ 296 w 976"/>
                  <a:gd name="T35" fmla="*/ 44 h 544"/>
                  <a:gd name="T36" fmla="*/ 306 w 976"/>
                  <a:gd name="T37" fmla="*/ 10 h 544"/>
                  <a:gd name="T38" fmla="*/ 298 w 976"/>
                  <a:gd name="T39" fmla="*/ 0 h 544"/>
                  <a:gd name="T40" fmla="*/ 266 w 976"/>
                  <a:gd name="T41" fmla="*/ 8 h 544"/>
                  <a:gd name="T42" fmla="*/ 252 w 976"/>
                  <a:gd name="T43" fmla="*/ 26 h 544"/>
                  <a:gd name="T44" fmla="*/ 242 w 976"/>
                  <a:gd name="T45" fmla="*/ 40 h 544"/>
                  <a:gd name="T46" fmla="*/ 264 w 976"/>
                  <a:gd name="T47" fmla="*/ 138 h 544"/>
                  <a:gd name="T48" fmla="*/ 342 w 976"/>
                  <a:gd name="T49" fmla="*/ 322 h 544"/>
                  <a:gd name="T50" fmla="*/ 280 w 976"/>
                  <a:gd name="T51" fmla="*/ 272 h 544"/>
                  <a:gd name="T52" fmla="*/ 242 w 976"/>
                  <a:gd name="T53" fmla="*/ 232 h 544"/>
                  <a:gd name="T54" fmla="*/ 220 w 976"/>
                  <a:gd name="T55" fmla="*/ 228 h 544"/>
                  <a:gd name="T56" fmla="*/ 214 w 976"/>
                  <a:gd name="T57" fmla="*/ 252 h 544"/>
                  <a:gd name="T58" fmla="*/ 198 w 976"/>
                  <a:gd name="T59" fmla="*/ 268 h 544"/>
                  <a:gd name="T60" fmla="*/ 116 w 976"/>
                  <a:gd name="T61" fmla="*/ 264 h 544"/>
                  <a:gd name="T62" fmla="*/ 18 w 976"/>
                  <a:gd name="T63" fmla="*/ 292 h 544"/>
                  <a:gd name="T64" fmla="*/ 36 w 976"/>
                  <a:gd name="T65" fmla="*/ 332 h 544"/>
                  <a:gd name="T66" fmla="*/ 116 w 976"/>
                  <a:gd name="T67" fmla="*/ 374 h 544"/>
                  <a:gd name="T68" fmla="*/ 260 w 976"/>
                  <a:gd name="T69" fmla="*/ 404 h 544"/>
                  <a:gd name="T70" fmla="*/ 270 w 976"/>
                  <a:gd name="T71" fmla="*/ 408 h 544"/>
                  <a:gd name="T72" fmla="*/ 260 w 976"/>
                  <a:gd name="T73" fmla="*/ 416 h 544"/>
                  <a:gd name="T74" fmla="*/ 200 w 976"/>
                  <a:gd name="T75" fmla="*/ 438 h 544"/>
                  <a:gd name="T76" fmla="*/ 154 w 976"/>
                  <a:gd name="T77" fmla="*/ 484 h 544"/>
                  <a:gd name="T78" fmla="*/ 652 w 976"/>
                  <a:gd name="T79" fmla="*/ 544 h 544"/>
                  <a:gd name="T80" fmla="*/ 612 w 976"/>
                  <a:gd name="T81" fmla="*/ 484 h 544"/>
                  <a:gd name="T82" fmla="*/ 560 w 976"/>
                  <a:gd name="T83" fmla="*/ 448 h 544"/>
                  <a:gd name="T84" fmla="*/ 556 w 976"/>
                  <a:gd name="T85" fmla="*/ 440 h 544"/>
                  <a:gd name="T86" fmla="*/ 564 w 976"/>
                  <a:gd name="T87" fmla="*/ 438 h 544"/>
                  <a:gd name="T88" fmla="*/ 676 w 976"/>
                  <a:gd name="T89" fmla="*/ 454 h 544"/>
                  <a:gd name="T90" fmla="*/ 750 w 976"/>
                  <a:gd name="T91" fmla="*/ 442 h 544"/>
                  <a:gd name="T92" fmla="*/ 870 w 976"/>
                  <a:gd name="T93" fmla="*/ 392 h 544"/>
                  <a:gd name="T94" fmla="*/ 966 w 976"/>
                  <a:gd name="T95" fmla="*/ 334 h 544"/>
                  <a:gd name="T96" fmla="*/ 860 w 976"/>
                  <a:gd name="T97" fmla="*/ 31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76" h="544">
                    <a:moveTo>
                      <a:pt x="748" y="274"/>
                    </a:moveTo>
                    <a:lnTo>
                      <a:pt x="748" y="274"/>
                    </a:lnTo>
                    <a:lnTo>
                      <a:pt x="716" y="260"/>
                    </a:lnTo>
                    <a:lnTo>
                      <a:pt x="686" y="250"/>
                    </a:lnTo>
                    <a:lnTo>
                      <a:pt x="660" y="244"/>
                    </a:lnTo>
                    <a:lnTo>
                      <a:pt x="634" y="242"/>
                    </a:lnTo>
                    <a:lnTo>
                      <a:pt x="612" y="240"/>
                    </a:lnTo>
                    <a:lnTo>
                      <a:pt x="592" y="242"/>
                    </a:lnTo>
                    <a:lnTo>
                      <a:pt x="574" y="246"/>
                    </a:lnTo>
                    <a:lnTo>
                      <a:pt x="560" y="250"/>
                    </a:lnTo>
                    <a:lnTo>
                      <a:pt x="546" y="256"/>
                    </a:lnTo>
                    <a:lnTo>
                      <a:pt x="536" y="262"/>
                    </a:lnTo>
                    <a:lnTo>
                      <a:pt x="518" y="274"/>
                    </a:lnTo>
                    <a:lnTo>
                      <a:pt x="510" y="284"/>
                    </a:lnTo>
                    <a:lnTo>
                      <a:pt x="506" y="288"/>
                    </a:lnTo>
                    <a:lnTo>
                      <a:pt x="506" y="288"/>
                    </a:lnTo>
                    <a:lnTo>
                      <a:pt x="502" y="290"/>
                    </a:lnTo>
                    <a:lnTo>
                      <a:pt x="496" y="292"/>
                    </a:lnTo>
                    <a:lnTo>
                      <a:pt x="494" y="292"/>
                    </a:lnTo>
                    <a:lnTo>
                      <a:pt x="492" y="292"/>
                    </a:lnTo>
                    <a:lnTo>
                      <a:pt x="494" y="288"/>
                    </a:lnTo>
                    <a:lnTo>
                      <a:pt x="496" y="282"/>
                    </a:lnTo>
                    <a:lnTo>
                      <a:pt x="496" y="282"/>
                    </a:lnTo>
                    <a:lnTo>
                      <a:pt x="514" y="248"/>
                    </a:lnTo>
                    <a:lnTo>
                      <a:pt x="528" y="220"/>
                    </a:lnTo>
                    <a:lnTo>
                      <a:pt x="542" y="184"/>
                    </a:lnTo>
                    <a:lnTo>
                      <a:pt x="554" y="146"/>
                    </a:lnTo>
                    <a:lnTo>
                      <a:pt x="560" y="124"/>
                    </a:lnTo>
                    <a:lnTo>
                      <a:pt x="564" y="102"/>
                    </a:lnTo>
                    <a:lnTo>
                      <a:pt x="566" y="80"/>
                    </a:lnTo>
                    <a:lnTo>
                      <a:pt x="566" y="56"/>
                    </a:lnTo>
                    <a:lnTo>
                      <a:pt x="566" y="34"/>
                    </a:lnTo>
                    <a:lnTo>
                      <a:pt x="562" y="10"/>
                    </a:lnTo>
                    <a:lnTo>
                      <a:pt x="562" y="10"/>
                    </a:lnTo>
                    <a:lnTo>
                      <a:pt x="544" y="20"/>
                    </a:lnTo>
                    <a:lnTo>
                      <a:pt x="524" y="32"/>
                    </a:lnTo>
                    <a:lnTo>
                      <a:pt x="502" y="48"/>
                    </a:lnTo>
                    <a:lnTo>
                      <a:pt x="476" y="70"/>
                    </a:lnTo>
                    <a:lnTo>
                      <a:pt x="464" y="84"/>
                    </a:lnTo>
                    <a:lnTo>
                      <a:pt x="452" y="98"/>
                    </a:lnTo>
                    <a:lnTo>
                      <a:pt x="440" y="116"/>
                    </a:lnTo>
                    <a:lnTo>
                      <a:pt x="430" y="132"/>
                    </a:lnTo>
                    <a:lnTo>
                      <a:pt x="420" y="152"/>
                    </a:lnTo>
                    <a:lnTo>
                      <a:pt x="412" y="174"/>
                    </a:lnTo>
                    <a:lnTo>
                      <a:pt x="412" y="174"/>
                    </a:lnTo>
                    <a:lnTo>
                      <a:pt x="408" y="168"/>
                    </a:lnTo>
                    <a:lnTo>
                      <a:pt x="398" y="156"/>
                    </a:lnTo>
                    <a:lnTo>
                      <a:pt x="392" y="152"/>
                    </a:lnTo>
                    <a:lnTo>
                      <a:pt x="386" y="148"/>
                    </a:lnTo>
                    <a:lnTo>
                      <a:pt x="380" y="146"/>
                    </a:lnTo>
                    <a:lnTo>
                      <a:pt x="374" y="148"/>
                    </a:lnTo>
                    <a:lnTo>
                      <a:pt x="374" y="148"/>
                    </a:lnTo>
                    <a:lnTo>
                      <a:pt x="368" y="156"/>
                    </a:lnTo>
                    <a:lnTo>
                      <a:pt x="364" y="162"/>
                    </a:lnTo>
                    <a:lnTo>
                      <a:pt x="364" y="168"/>
                    </a:lnTo>
                    <a:lnTo>
                      <a:pt x="366" y="170"/>
                    </a:lnTo>
                    <a:lnTo>
                      <a:pt x="366" y="170"/>
                    </a:lnTo>
                    <a:lnTo>
                      <a:pt x="370" y="184"/>
                    </a:lnTo>
                    <a:lnTo>
                      <a:pt x="376" y="222"/>
                    </a:lnTo>
                    <a:lnTo>
                      <a:pt x="380" y="242"/>
                    </a:lnTo>
                    <a:lnTo>
                      <a:pt x="382" y="264"/>
                    </a:lnTo>
                    <a:lnTo>
                      <a:pt x="382" y="284"/>
                    </a:lnTo>
                    <a:lnTo>
                      <a:pt x="380" y="302"/>
                    </a:lnTo>
                    <a:lnTo>
                      <a:pt x="380" y="302"/>
                    </a:lnTo>
                    <a:lnTo>
                      <a:pt x="356" y="252"/>
                    </a:lnTo>
                    <a:lnTo>
                      <a:pt x="338" y="214"/>
                    </a:lnTo>
                    <a:lnTo>
                      <a:pt x="320" y="172"/>
                    </a:lnTo>
                    <a:lnTo>
                      <a:pt x="306" y="126"/>
                    </a:lnTo>
                    <a:lnTo>
                      <a:pt x="300" y="104"/>
                    </a:lnTo>
                    <a:lnTo>
                      <a:pt x="296" y="84"/>
                    </a:lnTo>
                    <a:lnTo>
                      <a:pt x="294" y="64"/>
                    </a:lnTo>
                    <a:lnTo>
                      <a:pt x="296" y="44"/>
                    </a:lnTo>
                    <a:lnTo>
                      <a:pt x="298" y="28"/>
                    </a:lnTo>
                    <a:lnTo>
                      <a:pt x="304" y="12"/>
                    </a:lnTo>
                    <a:lnTo>
                      <a:pt x="304" y="12"/>
                    </a:lnTo>
                    <a:lnTo>
                      <a:pt x="306" y="10"/>
                    </a:lnTo>
                    <a:lnTo>
                      <a:pt x="306" y="6"/>
                    </a:lnTo>
                    <a:lnTo>
                      <a:pt x="304" y="2"/>
                    </a:lnTo>
                    <a:lnTo>
                      <a:pt x="298" y="0"/>
                    </a:lnTo>
                    <a:lnTo>
                      <a:pt x="298" y="0"/>
                    </a:lnTo>
                    <a:lnTo>
                      <a:pt x="292" y="0"/>
                    </a:lnTo>
                    <a:lnTo>
                      <a:pt x="280" y="0"/>
                    </a:lnTo>
                    <a:lnTo>
                      <a:pt x="274" y="2"/>
                    </a:lnTo>
                    <a:lnTo>
                      <a:pt x="266" y="8"/>
                    </a:lnTo>
                    <a:lnTo>
                      <a:pt x="260" y="14"/>
                    </a:lnTo>
                    <a:lnTo>
                      <a:pt x="254" y="22"/>
                    </a:lnTo>
                    <a:lnTo>
                      <a:pt x="254" y="22"/>
                    </a:lnTo>
                    <a:lnTo>
                      <a:pt x="252" y="26"/>
                    </a:lnTo>
                    <a:lnTo>
                      <a:pt x="246" y="30"/>
                    </a:lnTo>
                    <a:lnTo>
                      <a:pt x="244" y="34"/>
                    </a:lnTo>
                    <a:lnTo>
                      <a:pt x="242" y="40"/>
                    </a:lnTo>
                    <a:lnTo>
                      <a:pt x="242" y="40"/>
                    </a:lnTo>
                    <a:lnTo>
                      <a:pt x="244" y="58"/>
                    </a:lnTo>
                    <a:lnTo>
                      <a:pt x="248" y="80"/>
                    </a:lnTo>
                    <a:lnTo>
                      <a:pt x="254" y="106"/>
                    </a:lnTo>
                    <a:lnTo>
                      <a:pt x="264" y="138"/>
                    </a:lnTo>
                    <a:lnTo>
                      <a:pt x="278" y="174"/>
                    </a:lnTo>
                    <a:lnTo>
                      <a:pt x="296" y="218"/>
                    </a:lnTo>
                    <a:lnTo>
                      <a:pt x="342" y="322"/>
                    </a:lnTo>
                    <a:lnTo>
                      <a:pt x="342" y="322"/>
                    </a:lnTo>
                    <a:lnTo>
                      <a:pt x="328" y="314"/>
                    </a:lnTo>
                    <a:lnTo>
                      <a:pt x="312" y="300"/>
                    </a:lnTo>
                    <a:lnTo>
                      <a:pt x="294" y="286"/>
                    </a:lnTo>
                    <a:lnTo>
                      <a:pt x="280" y="272"/>
                    </a:lnTo>
                    <a:lnTo>
                      <a:pt x="254" y="244"/>
                    </a:lnTo>
                    <a:lnTo>
                      <a:pt x="244" y="232"/>
                    </a:lnTo>
                    <a:lnTo>
                      <a:pt x="244" y="232"/>
                    </a:lnTo>
                    <a:lnTo>
                      <a:pt x="242" y="232"/>
                    </a:lnTo>
                    <a:lnTo>
                      <a:pt x="238" y="228"/>
                    </a:lnTo>
                    <a:lnTo>
                      <a:pt x="230" y="226"/>
                    </a:lnTo>
                    <a:lnTo>
                      <a:pt x="220" y="228"/>
                    </a:lnTo>
                    <a:lnTo>
                      <a:pt x="220" y="228"/>
                    </a:lnTo>
                    <a:lnTo>
                      <a:pt x="216" y="232"/>
                    </a:lnTo>
                    <a:lnTo>
                      <a:pt x="214" y="236"/>
                    </a:lnTo>
                    <a:lnTo>
                      <a:pt x="212" y="244"/>
                    </a:lnTo>
                    <a:lnTo>
                      <a:pt x="214" y="252"/>
                    </a:lnTo>
                    <a:lnTo>
                      <a:pt x="218" y="268"/>
                    </a:lnTo>
                    <a:lnTo>
                      <a:pt x="220" y="274"/>
                    </a:lnTo>
                    <a:lnTo>
                      <a:pt x="220" y="274"/>
                    </a:lnTo>
                    <a:lnTo>
                      <a:pt x="198" y="268"/>
                    </a:lnTo>
                    <a:lnTo>
                      <a:pt x="176" y="264"/>
                    </a:lnTo>
                    <a:lnTo>
                      <a:pt x="156" y="264"/>
                    </a:lnTo>
                    <a:lnTo>
                      <a:pt x="136" y="264"/>
                    </a:lnTo>
                    <a:lnTo>
                      <a:pt x="116" y="264"/>
                    </a:lnTo>
                    <a:lnTo>
                      <a:pt x="98" y="268"/>
                    </a:lnTo>
                    <a:lnTo>
                      <a:pt x="66" y="274"/>
                    </a:lnTo>
                    <a:lnTo>
                      <a:pt x="40" y="284"/>
                    </a:lnTo>
                    <a:lnTo>
                      <a:pt x="18" y="292"/>
                    </a:lnTo>
                    <a:lnTo>
                      <a:pt x="0" y="302"/>
                    </a:lnTo>
                    <a:lnTo>
                      <a:pt x="0" y="302"/>
                    </a:lnTo>
                    <a:lnTo>
                      <a:pt x="18" y="318"/>
                    </a:lnTo>
                    <a:lnTo>
                      <a:pt x="36" y="332"/>
                    </a:lnTo>
                    <a:lnTo>
                      <a:pt x="56" y="344"/>
                    </a:lnTo>
                    <a:lnTo>
                      <a:pt x="74" y="356"/>
                    </a:lnTo>
                    <a:lnTo>
                      <a:pt x="96" y="366"/>
                    </a:lnTo>
                    <a:lnTo>
                      <a:pt x="116" y="374"/>
                    </a:lnTo>
                    <a:lnTo>
                      <a:pt x="154" y="386"/>
                    </a:lnTo>
                    <a:lnTo>
                      <a:pt x="190" y="394"/>
                    </a:lnTo>
                    <a:lnTo>
                      <a:pt x="222" y="400"/>
                    </a:lnTo>
                    <a:lnTo>
                      <a:pt x="260" y="404"/>
                    </a:lnTo>
                    <a:lnTo>
                      <a:pt x="260" y="404"/>
                    </a:lnTo>
                    <a:lnTo>
                      <a:pt x="266" y="406"/>
                    </a:lnTo>
                    <a:lnTo>
                      <a:pt x="270" y="406"/>
                    </a:lnTo>
                    <a:lnTo>
                      <a:pt x="270" y="408"/>
                    </a:lnTo>
                    <a:lnTo>
                      <a:pt x="268" y="412"/>
                    </a:lnTo>
                    <a:lnTo>
                      <a:pt x="264" y="414"/>
                    </a:lnTo>
                    <a:lnTo>
                      <a:pt x="260" y="416"/>
                    </a:lnTo>
                    <a:lnTo>
                      <a:pt x="260" y="416"/>
                    </a:lnTo>
                    <a:lnTo>
                      <a:pt x="246" y="418"/>
                    </a:lnTo>
                    <a:lnTo>
                      <a:pt x="230" y="422"/>
                    </a:lnTo>
                    <a:lnTo>
                      <a:pt x="210" y="432"/>
                    </a:lnTo>
                    <a:lnTo>
                      <a:pt x="200" y="438"/>
                    </a:lnTo>
                    <a:lnTo>
                      <a:pt x="188" y="446"/>
                    </a:lnTo>
                    <a:lnTo>
                      <a:pt x="176" y="456"/>
                    </a:lnTo>
                    <a:lnTo>
                      <a:pt x="166" y="468"/>
                    </a:lnTo>
                    <a:lnTo>
                      <a:pt x="154" y="484"/>
                    </a:lnTo>
                    <a:lnTo>
                      <a:pt x="144" y="500"/>
                    </a:lnTo>
                    <a:lnTo>
                      <a:pt x="134" y="520"/>
                    </a:lnTo>
                    <a:lnTo>
                      <a:pt x="124" y="544"/>
                    </a:lnTo>
                    <a:lnTo>
                      <a:pt x="652" y="544"/>
                    </a:lnTo>
                    <a:lnTo>
                      <a:pt x="652" y="544"/>
                    </a:lnTo>
                    <a:lnTo>
                      <a:pt x="632" y="512"/>
                    </a:lnTo>
                    <a:lnTo>
                      <a:pt x="622" y="498"/>
                    </a:lnTo>
                    <a:lnTo>
                      <a:pt x="612" y="484"/>
                    </a:lnTo>
                    <a:lnTo>
                      <a:pt x="600" y="472"/>
                    </a:lnTo>
                    <a:lnTo>
                      <a:pt x="586" y="462"/>
                    </a:lnTo>
                    <a:lnTo>
                      <a:pt x="574" y="454"/>
                    </a:lnTo>
                    <a:lnTo>
                      <a:pt x="560" y="448"/>
                    </a:lnTo>
                    <a:lnTo>
                      <a:pt x="560" y="448"/>
                    </a:lnTo>
                    <a:lnTo>
                      <a:pt x="558" y="446"/>
                    </a:lnTo>
                    <a:lnTo>
                      <a:pt x="556" y="442"/>
                    </a:lnTo>
                    <a:lnTo>
                      <a:pt x="556" y="440"/>
                    </a:lnTo>
                    <a:lnTo>
                      <a:pt x="556" y="438"/>
                    </a:lnTo>
                    <a:lnTo>
                      <a:pt x="560" y="438"/>
                    </a:lnTo>
                    <a:lnTo>
                      <a:pt x="564" y="438"/>
                    </a:lnTo>
                    <a:lnTo>
                      <a:pt x="564" y="438"/>
                    </a:lnTo>
                    <a:lnTo>
                      <a:pt x="590" y="442"/>
                    </a:lnTo>
                    <a:lnTo>
                      <a:pt x="630" y="450"/>
                    </a:lnTo>
                    <a:lnTo>
                      <a:pt x="652" y="454"/>
                    </a:lnTo>
                    <a:lnTo>
                      <a:pt x="676" y="454"/>
                    </a:lnTo>
                    <a:lnTo>
                      <a:pt x="696" y="454"/>
                    </a:lnTo>
                    <a:lnTo>
                      <a:pt x="716" y="452"/>
                    </a:lnTo>
                    <a:lnTo>
                      <a:pt x="716" y="452"/>
                    </a:lnTo>
                    <a:lnTo>
                      <a:pt x="750" y="442"/>
                    </a:lnTo>
                    <a:lnTo>
                      <a:pt x="772" y="436"/>
                    </a:lnTo>
                    <a:lnTo>
                      <a:pt x="798" y="426"/>
                    </a:lnTo>
                    <a:lnTo>
                      <a:pt x="830" y="412"/>
                    </a:lnTo>
                    <a:lnTo>
                      <a:pt x="870" y="392"/>
                    </a:lnTo>
                    <a:lnTo>
                      <a:pt x="918" y="366"/>
                    </a:lnTo>
                    <a:lnTo>
                      <a:pt x="976" y="332"/>
                    </a:lnTo>
                    <a:lnTo>
                      <a:pt x="976" y="332"/>
                    </a:lnTo>
                    <a:lnTo>
                      <a:pt x="966" y="334"/>
                    </a:lnTo>
                    <a:lnTo>
                      <a:pt x="952" y="334"/>
                    </a:lnTo>
                    <a:lnTo>
                      <a:pt x="930" y="332"/>
                    </a:lnTo>
                    <a:lnTo>
                      <a:pt x="900" y="328"/>
                    </a:lnTo>
                    <a:lnTo>
                      <a:pt x="860" y="316"/>
                    </a:lnTo>
                    <a:lnTo>
                      <a:pt x="810" y="298"/>
                    </a:lnTo>
                    <a:lnTo>
                      <a:pt x="748" y="274"/>
                    </a:lnTo>
                    <a:lnTo>
                      <a:pt x="748" y="274"/>
                    </a:lnTo>
                    <a:close/>
                  </a:path>
                </a:pathLst>
              </a:custGeom>
              <a:solidFill>
                <a:schemeClr val="accent1">
                  <a:alpha val="1000"/>
                </a:schemeClr>
              </a:solidFill>
              <a:ln>
                <a:noFill/>
              </a:ln>
              <a:effectLst>
                <a:glow rad="38100">
                  <a:schemeClr val="accent1">
                    <a:alpha val="43000"/>
                  </a:schemeClr>
                </a:glow>
                <a:softEdge rad="12700"/>
              </a:effectLst>
              <a:extLst/>
            </p:spPr>
            <p:txBody>
              <a:bodyPr/>
              <a:lstStyle/>
              <a:p>
                <a:pPr fontAlgn="auto">
                  <a:spcBef>
                    <a:spcPts val="0"/>
                  </a:spcBef>
                  <a:spcAft>
                    <a:spcPts val="0"/>
                  </a:spcAft>
                  <a:defRPr/>
                </a:pPr>
                <a:endParaRPr lang="en-US">
                  <a:latin typeface="+mn-lt"/>
                </a:endParaRPr>
              </a:p>
            </p:txBody>
          </p:sp>
        </p:grpSp>
      </p:grpSp>
    </p:spTree>
  </p:cSld>
  <p:clrMap bg1="dk1" tx1="lt1" bg2="dk2" tx2="lt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72" r:id="rId9"/>
    <p:sldLayoutId id="2147483663" r:id="rId10"/>
    <p:sldLayoutId id="2147483662" r:id="rId11"/>
  </p:sldLayoutIdLst>
  <p:txStyles>
    <p:titleStyle>
      <a:lvl1pPr algn="l" defTabSz="457200" rtl="0" eaLnBrk="0" fontAlgn="base" hangingPunct="0">
        <a:spcBef>
          <a:spcPct val="0"/>
        </a:spcBef>
        <a:spcAft>
          <a:spcPct val="0"/>
        </a:spcAft>
        <a:defRPr sz="3200" kern="1200">
          <a:solidFill>
            <a:schemeClr val="tx1"/>
          </a:solidFill>
          <a:latin typeface="+mj-lt"/>
          <a:ea typeface="Trebuchet MS" pitchFamily="34" charset="0"/>
          <a:cs typeface="Trebuchet MS"/>
        </a:defRPr>
      </a:lvl1pPr>
      <a:lvl2pPr algn="l" defTabSz="457200" rtl="0" eaLnBrk="0" fontAlgn="base" hangingPunct="0">
        <a:spcBef>
          <a:spcPct val="0"/>
        </a:spcBef>
        <a:spcAft>
          <a:spcPct val="0"/>
        </a:spcAft>
        <a:defRPr sz="3200">
          <a:solidFill>
            <a:schemeClr val="tx1"/>
          </a:solidFill>
          <a:latin typeface="Verdana" pitchFamily="34" charset="0"/>
          <a:ea typeface="Trebuchet MS" pitchFamily="34" charset="0"/>
          <a:cs typeface="Trebuchet MS" pitchFamily="34" charset="0"/>
        </a:defRPr>
      </a:lvl2pPr>
      <a:lvl3pPr algn="l" defTabSz="457200" rtl="0" eaLnBrk="0" fontAlgn="base" hangingPunct="0">
        <a:spcBef>
          <a:spcPct val="0"/>
        </a:spcBef>
        <a:spcAft>
          <a:spcPct val="0"/>
        </a:spcAft>
        <a:defRPr sz="3200">
          <a:solidFill>
            <a:schemeClr val="tx1"/>
          </a:solidFill>
          <a:latin typeface="Verdana" pitchFamily="34" charset="0"/>
          <a:ea typeface="Trebuchet MS" pitchFamily="34" charset="0"/>
          <a:cs typeface="Trebuchet MS" pitchFamily="34" charset="0"/>
        </a:defRPr>
      </a:lvl3pPr>
      <a:lvl4pPr algn="l" defTabSz="457200" rtl="0" eaLnBrk="0" fontAlgn="base" hangingPunct="0">
        <a:spcBef>
          <a:spcPct val="0"/>
        </a:spcBef>
        <a:spcAft>
          <a:spcPct val="0"/>
        </a:spcAft>
        <a:defRPr sz="3200">
          <a:solidFill>
            <a:schemeClr val="tx1"/>
          </a:solidFill>
          <a:latin typeface="Verdana" pitchFamily="34" charset="0"/>
          <a:ea typeface="Trebuchet MS" pitchFamily="34" charset="0"/>
          <a:cs typeface="Trebuchet MS" pitchFamily="34" charset="0"/>
        </a:defRPr>
      </a:lvl4pPr>
      <a:lvl5pPr algn="l" defTabSz="457200" rtl="0" eaLnBrk="0" fontAlgn="base" hangingPunct="0">
        <a:spcBef>
          <a:spcPct val="0"/>
        </a:spcBef>
        <a:spcAft>
          <a:spcPct val="0"/>
        </a:spcAft>
        <a:defRPr sz="3200">
          <a:solidFill>
            <a:schemeClr val="tx1"/>
          </a:solidFill>
          <a:latin typeface="Verdana" pitchFamily="34" charset="0"/>
          <a:ea typeface="Trebuchet MS" pitchFamily="34" charset="0"/>
          <a:cs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ct val="20000"/>
        </a:spcBef>
        <a:spcAft>
          <a:spcPts val="600"/>
        </a:spcAft>
        <a:buClr>
          <a:schemeClr val="tx2"/>
        </a:buClr>
        <a:buFont typeface="Wingdings 2" pitchFamily="18" charset="2"/>
        <a:buChar char=""/>
        <a:defRPr kern="1200">
          <a:solidFill>
            <a:schemeClr val="tx1"/>
          </a:solidFill>
          <a:latin typeface="+mn-lt"/>
          <a:ea typeface="+mn-ea"/>
          <a:cs typeface="+mn-cs"/>
        </a:defRPr>
      </a:lvl1pPr>
      <a:lvl2pPr marL="742950" indent="-285750" algn="l" defTabSz="457200" rtl="0" eaLnBrk="0" fontAlgn="base" hangingPunct="0">
        <a:spcBef>
          <a:spcPct val="20000"/>
        </a:spcBef>
        <a:spcAft>
          <a:spcPts val="600"/>
        </a:spcAft>
        <a:buClr>
          <a:schemeClr val="tx2"/>
        </a:buClr>
        <a:buFont typeface="Wingdings 2" pitchFamily="18" charset="2"/>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ts val="600"/>
        </a:spcAft>
        <a:buClr>
          <a:schemeClr val="tx2"/>
        </a:buClr>
        <a:buFont typeface="Wingdings 2" pitchFamily="18" charset="2"/>
        <a:buChar char=""/>
        <a:defRPr sz="1400" kern="1200">
          <a:solidFill>
            <a:schemeClr val="tx1"/>
          </a:solidFill>
          <a:latin typeface="+mn-lt"/>
          <a:ea typeface="+mn-ea"/>
          <a:cs typeface="+mn-cs"/>
        </a:defRPr>
      </a:lvl3pPr>
      <a:lvl4pPr marL="1600200" indent="-228600" algn="l" defTabSz="457200" rtl="0" eaLnBrk="0" fontAlgn="base" hangingPunct="0">
        <a:spcBef>
          <a:spcPct val="20000"/>
        </a:spcBef>
        <a:spcAft>
          <a:spcPts val="600"/>
        </a:spcAft>
        <a:buClr>
          <a:schemeClr val="tx2"/>
        </a:buClr>
        <a:buFont typeface="Wingdings 2" pitchFamily="18" charset="2"/>
        <a:buChar char=""/>
        <a:defRPr sz="1200" kern="1200">
          <a:solidFill>
            <a:schemeClr val="tx1"/>
          </a:solidFill>
          <a:latin typeface="+mn-lt"/>
          <a:ea typeface="+mn-ea"/>
          <a:cs typeface="+mn-cs"/>
        </a:defRPr>
      </a:lvl4pPr>
      <a:lvl5pPr marL="2057400" indent="-228600" algn="l" defTabSz="457200" rtl="0" eaLnBrk="0" fontAlgn="base" hangingPunct="0">
        <a:spcBef>
          <a:spcPct val="20000"/>
        </a:spcBef>
        <a:spcAft>
          <a:spcPts val="600"/>
        </a:spcAft>
        <a:buClr>
          <a:schemeClr val="tx2"/>
        </a:buClr>
        <a:buFont typeface="Wingdings 2" pitchFamily="18"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youtube.com/watch?v=pjokVI0LJzw"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youtube.com/watch?v=lnPR90dJ3Gk"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youtube.com/watch?v=TJUkfExXqpU"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www.youtube.com/watch?v=FYq2d7iKKhk"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7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ctrTitle"/>
          </p:nvPr>
        </p:nvSpPr>
        <p:spPr>
          <a:xfrm>
            <a:off x="1009650" y="3306763"/>
            <a:ext cx="7116763" cy="1470025"/>
          </a:xfrm>
        </p:spPr>
        <p:txBody>
          <a:bodyPr/>
          <a:lstStyle/>
          <a:p>
            <a:pPr eaLnBrk="1" hangingPunct="1"/>
            <a:r>
              <a:rPr lang="en-GB" dirty="0" smtClean="0"/>
              <a:t>Animal Farm</a:t>
            </a:r>
          </a:p>
        </p:txBody>
      </p:sp>
      <p:sp>
        <p:nvSpPr>
          <p:cNvPr id="13314" name="Subtitle 2"/>
          <p:cNvSpPr>
            <a:spLocks noGrp="1"/>
          </p:cNvSpPr>
          <p:nvPr>
            <p:ph type="subTitle" idx="1"/>
          </p:nvPr>
        </p:nvSpPr>
        <p:spPr>
          <a:xfrm>
            <a:off x="1009650" y="4776788"/>
            <a:ext cx="7116763" cy="862012"/>
          </a:xfrm>
        </p:spPr>
        <p:txBody>
          <a:bodyPr/>
          <a:lstStyle/>
          <a:p>
            <a:pPr eaLnBrk="1" hangingPunct="1"/>
            <a:r>
              <a:rPr lang="en-GB" dirty="0" smtClean="0"/>
              <a:t>By George Orwell</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332656"/>
            <a:ext cx="7124700" cy="923925"/>
          </a:xfrm>
        </p:spPr>
        <p:txBody>
          <a:bodyPr/>
          <a:lstStyle/>
          <a:p>
            <a:pPr algn="ctr"/>
            <a:r>
              <a:rPr lang="en-GB" dirty="0" smtClean="0"/>
              <a:t>Chapter 1</a:t>
            </a:r>
            <a:br>
              <a:rPr lang="en-GB" dirty="0" smtClean="0"/>
            </a:br>
            <a:r>
              <a:rPr lang="en-GB" sz="2400" dirty="0" smtClean="0"/>
              <a:t>Discuss in pairs and answer these questions in your jotters:</a:t>
            </a:r>
            <a:endParaRPr lang="en-GB" sz="2400" dirty="0"/>
          </a:p>
        </p:txBody>
      </p:sp>
      <p:sp>
        <p:nvSpPr>
          <p:cNvPr id="3" name="Content Placeholder 2"/>
          <p:cNvSpPr>
            <a:spLocks noGrp="1"/>
          </p:cNvSpPr>
          <p:nvPr>
            <p:ph idx="1"/>
          </p:nvPr>
        </p:nvSpPr>
        <p:spPr>
          <a:xfrm>
            <a:off x="179512" y="1196752"/>
            <a:ext cx="8712968" cy="5328592"/>
          </a:xfrm>
        </p:spPr>
        <p:txBody>
          <a:bodyPr/>
          <a:lstStyle/>
          <a:p>
            <a:pPr marL="0" indent="0">
              <a:lnSpc>
                <a:spcPct val="150000"/>
              </a:lnSpc>
              <a:buNone/>
            </a:pPr>
            <a:endParaRPr lang="en-GB" dirty="0"/>
          </a:p>
          <a:p>
            <a:pPr>
              <a:buAutoNum type="arabicPeriod"/>
            </a:pPr>
            <a:r>
              <a:rPr lang="en-GB" dirty="0" smtClean="0"/>
              <a:t>What </a:t>
            </a:r>
            <a:r>
              <a:rPr lang="en-GB" dirty="0"/>
              <a:t>is significant about how the animals arrange themselves as they gather to hear Major</a:t>
            </a:r>
            <a:r>
              <a:rPr lang="en-GB" dirty="0" smtClean="0"/>
              <a:t>? What </a:t>
            </a:r>
            <a:r>
              <a:rPr lang="en-GB" dirty="0"/>
              <a:t>might this arrangement say about future meetings or </a:t>
            </a:r>
            <a:r>
              <a:rPr lang="en-GB" dirty="0" smtClean="0"/>
              <a:t>events?</a:t>
            </a:r>
          </a:p>
          <a:p>
            <a:pPr>
              <a:buAutoNum type="arabicPeriod"/>
            </a:pPr>
            <a:endParaRPr lang="en-GB" dirty="0" smtClean="0"/>
          </a:p>
          <a:p>
            <a:pPr>
              <a:buAutoNum type="arabicPeriod"/>
            </a:pPr>
            <a:r>
              <a:rPr lang="en-GB" dirty="0" smtClean="0"/>
              <a:t>According </a:t>
            </a:r>
            <a:r>
              <a:rPr lang="en-GB" dirty="0"/>
              <a:t>to Major, what is the cause of all the animals' </a:t>
            </a:r>
            <a:r>
              <a:rPr lang="en-GB" dirty="0" smtClean="0"/>
              <a:t>problems?</a:t>
            </a:r>
          </a:p>
          <a:p>
            <a:pPr>
              <a:buAutoNum type="arabicPeriod"/>
            </a:pPr>
            <a:endParaRPr lang="en-GB" dirty="0" smtClean="0"/>
          </a:p>
          <a:p>
            <a:pPr>
              <a:buAutoNum type="arabicPeriod"/>
            </a:pPr>
            <a:r>
              <a:rPr lang="en-GB" dirty="0" smtClean="0"/>
              <a:t>What </a:t>
            </a:r>
            <a:r>
              <a:rPr lang="en-GB" dirty="0"/>
              <a:t>motto does Major give the animals</a:t>
            </a:r>
            <a:r>
              <a:rPr lang="en-GB" dirty="0" smtClean="0"/>
              <a:t>?</a:t>
            </a:r>
          </a:p>
          <a:p>
            <a:pPr>
              <a:buAutoNum type="arabicPeriod"/>
            </a:pPr>
            <a:endParaRPr lang="en-GB" dirty="0" smtClean="0"/>
          </a:p>
          <a:p>
            <a:pPr>
              <a:buAutoNum type="arabicPeriod"/>
            </a:pPr>
            <a:r>
              <a:rPr lang="en-GB" dirty="0" smtClean="0"/>
              <a:t>What </a:t>
            </a:r>
            <a:r>
              <a:rPr lang="en-GB" dirty="0"/>
              <a:t>are the commandments Major gives the animals? Can you think of ways each of </a:t>
            </a:r>
            <a:r>
              <a:rPr lang="en-GB" dirty="0" smtClean="0"/>
              <a:t>them could </a:t>
            </a:r>
            <a:r>
              <a:rPr lang="en-GB" dirty="0"/>
              <a:t>be considered a </a:t>
            </a:r>
            <a:r>
              <a:rPr lang="en-GB" dirty="0" smtClean="0"/>
              <a:t>vice?</a:t>
            </a:r>
          </a:p>
          <a:p>
            <a:pPr>
              <a:buAutoNum type="arabicPeriod"/>
            </a:pPr>
            <a:endParaRPr lang="en-GB" dirty="0" smtClean="0"/>
          </a:p>
          <a:p>
            <a:pPr>
              <a:buAutoNum type="arabicPeriod"/>
            </a:pPr>
            <a:r>
              <a:rPr lang="en-GB" dirty="0" smtClean="0"/>
              <a:t>Why </a:t>
            </a:r>
            <a:r>
              <a:rPr lang="en-GB" dirty="0"/>
              <a:t>do the animals like the song "Beasts of England" so much that they </a:t>
            </a:r>
            <a:r>
              <a:rPr lang="en-GB" dirty="0" smtClean="0"/>
              <a:t>memorise it </a:t>
            </a:r>
            <a:r>
              <a:rPr lang="en-GB" dirty="0"/>
              <a:t>on </a:t>
            </a:r>
            <a:r>
              <a:rPr lang="en-GB" dirty="0" smtClean="0"/>
              <a:t>the spot</a:t>
            </a:r>
            <a:r>
              <a:rPr lang="en-GB" dirty="0"/>
              <a:t>? To what emotions and needs does it appeal?</a:t>
            </a:r>
          </a:p>
        </p:txBody>
      </p:sp>
    </p:spTree>
    <p:extLst>
      <p:ext uri="{BB962C8B-B14F-4D97-AF65-F5344CB8AC3E}">
        <p14:creationId xmlns:p14="http://schemas.microsoft.com/office/powerpoint/2010/main" val="150699425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p:cNvSpPr>
          <p:nvPr>
            <p:ph type="title"/>
          </p:nvPr>
        </p:nvSpPr>
        <p:spPr/>
        <p:txBody>
          <a:bodyPr/>
          <a:lstStyle/>
          <a:p>
            <a:pPr algn="ctr"/>
            <a:r>
              <a:rPr lang="en-GB" dirty="0" smtClean="0"/>
              <a:t>Evidence</a:t>
            </a:r>
            <a:br>
              <a:rPr lang="en-GB" dirty="0" smtClean="0"/>
            </a:br>
            <a:endParaRPr lang="en-GB" dirty="0" smtClean="0"/>
          </a:p>
        </p:txBody>
      </p:sp>
      <p:sp>
        <p:nvSpPr>
          <p:cNvPr id="65539" name="Rectangle 3"/>
          <p:cNvSpPr>
            <a:spLocks noGrp="1"/>
          </p:cNvSpPr>
          <p:nvPr>
            <p:ph type="body" idx="1"/>
          </p:nvPr>
        </p:nvSpPr>
        <p:spPr/>
        <p:txBody>
          <a:bodyPr/>
          <a:lstStyle/>
          <a:p>
            <a:r>
              <a:rPr lang="en-GB" sz="2000" dirty="0" smtClean="0"/>
              <a:t>It is simply the introduction of a quotation into the text, along with the quotation itself.</a:t>
            </a:r>
          </a:p>
          <a:p>
            <a:pPr>
              <a:buFont typeface="Wingdings 2" pitchFamily="18" charset="2"/>
              <a:buNone/>
            </a:pPr>
            <a:endParaRPr lang="en-GB" sz="2000" dirty="0" smtClean="0"/>
          </a:p>
          <a:p>
            <a:r>
              <a:rPr lang="en-GB" sz="2000" dirty="0" smtClean="0"/>
              <a:t>It allows you to explain the background information of where the quotation comes from.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55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5539">
                                            <p:txEl>
                                              <p:pRg st="0" end="0"/>
                                            </p:txEl>
                                          </p:spTgt>
                                        </p:tgtEl>
                                        <p:attrNameLst>
                                          <p:attrName>style.visibility</p:attrName>
                                        </p:attrNameLst>
                                      </p:cBhvr>
                                      <p:to>
                                        <p:strVal val="visible"/>
                                      </p:to>
                                    </p:set>
                                    <p:anim calcmode="lin" valueType="num">
                                      <p:cBhvr additive="base">
                                        <p:cTn id="11" dur="500" fill="hold"/>
                                        <p:tgtEl>
                                          <p:spTgt spid="65539">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553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5539">
                                            <p:txEl>
                                              <p:pRg st="2" end="2"/>
                                            </p:txEl>
                                          </p:spTgt>
                                        </p:tgtEl>
                                        <p:attrNameLst>
                                          <p:attrName>style.visibility</p:attrName>
                                        </p:attrNameLst>
                                      </p:cBhvr>
                                      <p:to>
                                        <p:strVal val="visible"/>
                                      </p:to>
                                    </p:set>
                                    <p:anim calcmode="lin" valueType="num">
                                      <p:cBhvr additive="base">
                                        <p:cTn id="17" dur="500" fill="hold"/>
                                        <p:tgtEl>
                                          <p:spTgt spid="65539">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553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autoUpdateAnimBg="0"/>
      <p:bldP spid="65539" grpId="0" build="p"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p:cNvSpPr>
          <p:nvPr>
            <p:ph type="title"/>
          </p:nvPr>
        </p:nvSpPr>
        <p:spPr>
          <a:xfrm>
            <a:off x="1009650" y="892175"/>
            <a:ext cx="7124700" cy="492125"/>
          </a:xfrm>
        </p:spPr>
        <p:txBody>
          <a:bodyPr/>
          <a:lstStyle/>
          <a:p>
            <a:pPr algn="ctr"/>
            <a:r>
              <a:rPr lang="en-GB" dirty="0" smtClean="0"/>
              <a:t>Evidence</a:t>
            </a:r>
          </a:p>
        </p:txBody>
      </p:sp>
      <p:sp>
        <p:nvSpPr>
          <p:cNvPr id="66563" name="Rectangle 3"/>
          <p:cNvSpPr>
            <a:spLocks noGrp="1"/>
          </p:cNvSpPr>
          <p:nvPr>
            <p:ph type="body" idx="1"/>
          </p:nvPr>
        </p:nvSpPr>
        <p:spPr/>
        <p:txBody>
          <a:bodyPr/>
          <a:lstStyle/>
          <a:p>
            <a:pPr>
              <a:lnSpc>
                <a:spcPct val="90000"/>
              </a:lnSpc>
            </a:pPr>
            <a:r>
              <a:rPr lang="en-GB" sz="2000" dirty="0" smtClean="0"/>
              <a:t>The quotation is the evidence that you have to back up your point</a:t>
            </a:r>
          </a:p>
          <a:p>
            <a:pPr>
              <a:lnSpc>
                <a:spcPct val="90000"/>
              </a:lnSpc>
              <a:buFont typeface="Wingdings 2" pitchFamily="18" charset="2"/>
              <a:buNone/>
            </a:pPr>
            <a:endParaRPr lang="en-GB" sz="2000" dirty="0" smtClean="0"/>
          </a:p>
          <a:p>
            <a:pPr>
              <a:lnSpc>
                <a:spcPct val="90000"/>
              </a:lnSpc>
            </a:pPr>
            <a:r>
              <a:rPr lang="en-GB" sz="2000" dirty="0" smtClean="0"/>
              <a:t>It is important that you pick a quotation that you can explain and evaluate</a:t>
            </a:r>
          </a:p>
          <a:p>
            <a:pPr>
              <a:lnSpc>
                <a:spcPct val="90000"/>
              </a:lnSpc>
              <a:buFont typeface="Wingdings 2" pitchFamily="18" charset="2"/>
              <a:buNone/>
            </a:pPr>
            <a:endParaRPr lang="en-GB" sz="2000" dirty="0" smtClean="0"/>
          </a:p>
          <a:p>
            <a:pPr>
              <a:lnSpc>
                <a:spcPct val="90000"/>
              </a:lnSpc>
            </a:pPr>
            <a:r>
              <a:rPr lang="en-GB" sz="2000" dirty="0" smtClean="0"/>
              <a:t>Make sure there is enough information in each quotation that you pick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65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6563">
                                            <p:txEl>
                                              <p:pRg st="0" end="0"/>
                                            </p:txEl>
                                          </p:spTgt>
                                        </p:tgtEl>
                                        <p:attrNameLst>
                                          <p:attrName>style.visibility</p:attrName>
                                        </p:attrNameLst>
                                      </p:cBhvr>
                                      <p:to>
                                        <p:strVal val="visible"/>
                                      </p:to>
                                    </p:set>
                                    <p:anim calcmode="lin" valueType="num">
                                      <p:cBhvr additive="base">
                                        <p:cTn id="11" dur="500" fill="hold"/>
                                        <p:tgtEl>
                                          <p:spTgt spid="66563">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65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6563">
                                            <p:txEl>
                                              <p:pRg st="2" end="2"/>
                                            </p:txEl>
                                          </p:spTgt>
                                        </p:tgtEl>
                                        <p:attrNameLst>
                                          <p:attrName>style.visibility</p:attrName>
                                        </p:attrNameLst>
                                      </p:cBhvr>
                                      <p:to>
                                        <p:strVal val="visible"/>
                                      </p:to>
                                    </p:set>
                                    <p:anim calcmode="lin" valueType="num">
                                      <p:cBhvr additive="base">
                                        <p:cTn id="17" dur="500" fill="hold"/>
                                        <p:tgtEl>
                                          <p:spTgt spid="6656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656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6563">
                                            <p:txEl>
                                              <p:pRg st="4" end="4"/>
                                            </p:txEl>
                                          </p:spTgt>
                                        </p:tgtEl>
                                        <p:attrNameLst>
                                          <p:attrName>style.visibility</p:attrName>
                                        </p:attrNameLst>
                                      </p:cBhvr>
                                      <p:to>
                                        <p:strVal val="visible"/>
                                      </p:to>
                                    </p:set>
                                    <p:anim calcmode="lin" valueType="num">
                                      <p:cBhvr additive="base">
                                        <p:cTn id="23" dur="500" fill="hold"/>
                                        <p:tgtEl>
                                          <p:spTgt spid="6656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656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utoUpdateAnimBg="0"/>
      <p:bldP spid="66563" grpId="0" build="p"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Rectangle 2"/>
          <p:cNvSpPr>
            <a:spLocks noGrp="1"/>
          </p:cNvSpPr>
          <p:nvPr>
            <p:ph type="title"/>
          </p:nvPr>
        </p:nvSpPr>
        <p:spPr>
          <a:xfrm>
            <a:off x="1009650" y="892175"/>
            <a:ext cx="7124700" cy="492125"/>
          </a:xfrm>
        </p:spPr>
        <p:txBody>
          <a:bodyPr/>
          <a:lstStyle/>
          <a:p>
            <a:pPr algn="ctr"/>
            <a:r>
              <a:rPr lang="en-GB" smtClean="0"/>
              <a:t>Explain/ Evaluate</a:t>
            </a:r>
          </a:p>
        </p:txBody>
      </p:sp>
      <p:sp>
        <p:nvSpPr>
          <p:cNvPr id="67587" name="Rectangle 3"/>
          <p:cNvSpPr>
            <a:spLocks noGrp="1"/>
          </p:cNvSpPr>
          <p:nvPr>
            <p:ph type="body" idx="1"/>
          </p:nvPr>
        </p:nvSpPr>
        <p:spPr/>
        <p:txBody>
          <a:bodyPr/>
          <a:lstStyle/>
          <a:p>
            <a:r>
              <a:rPr lang="en-GB" dirty="0" smtClean="0"/>
              <a:t>This is the chance for you to explain how the quotation backs up the point you are making</a:t>
            </a:r>
          </a:p>
          <a:p>
            <a:r>
              <a:rPr lang="en-GB" dirty="0" smtClean="0"/>
              <a:t>You need to make sure that you fully explain the quotation</a:t>
            </a:r>
          </a:p>
          <a:p>
            <a:r>
              <a:rPr lang="en-GB" dirty="0" smtClean="0"/>
              <a:t>You then need to evaluate the quotation- give your opinion on how successful it is</a:t>
            </a:r>
          </a:p>
          <a:p>
            <a:r>
              <a:rPr lang="en-GB" dirty="0" smtClean="0"/>
              <a:t>Your opinion should be implicit - do not write “I think”</a:t>
            </a:r>
          </a:p>
          <a:p>
            <a:pPr marL="0" indent="0">
              <a:buNone/>
            </a:pPr>
            <a:endParaRPr lang="en-GB" dirty="0" smtClean="0"/>
          </a:p>
          <a:p>
            <a:pPr marL="0" indent="0" algn="ctr">
              <a:buNone/>
            </a:pPr>
            <a:r>
              <a:rPr lang="en-GB" dirty="0" smtClean="0"/>
              <a:t>THIS </a:t>
            </a:r>
            <a:r>
              <a:rPr lang="en-GB" dirty="0"/>
              <a:t>IS WHERE WE WOULD USE OUR ANALYSIS OF THE QUOTATIONS</a:t>
            </a:r>
          </a:p>
          <a:p>
            <a:endParaRPr lang="en-GB"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75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7587">
                                            <p:txEl>
                                              <p:pRg st="0" end="0"/>
                                            </p:txEl>
                                          </p:spTgt>
                                        </p:tgtEl>
                                        <p:attrNameLst>
                                          <p:attrName>style.visibility</p:attrName>
                                        </p:attrNameLst>
                                      </p:cBhvr>
                                      <p:to>
                                        <p:strVal val="visible"/>
                                      </p:to>
                                    </p:set>
                                    <p:anim calcmode="lin" valueType="num">
                                      <p:cBhvr additive="base">
                                        <p:cTn id="11" dur="500" fill="hold"/>
                                        <p:tgtEl>
                                          <p:spTgt spid="67587">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758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7587">
                                            <p:txEl>
                                              <p:pRg st="1" end="1"/>
                                            </p:txEl>
                                          </p:spTgt>
                                        </p:tgtEl>
                                        <p:attrNameLst>
                                          <p:attrName>style.visibility</p:attrName>
                                        </p:attrNameLst>
                                      </p:cBhvr>
                                      <p:to>
                                        <p:strVal val="visible"/>
                                      </p:to>
                                    </p:set>
                                    <p:anim calcmode="lin" valueType="num">
                                      <p:cBhvr additive="base">
                                        <p:cTn id="17" dur="500" fill="hold"/>
                                        <p:tgtEl>
                                          <p:spTgt spid="67587">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758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7587">
                                            <p:txEl>
                                              <p:pRg st="2" end="2"/>
                                            </p:txEl>
                                          </p:spTgt>
                                        </p:tgtEl>
                                        <p:attrNameLst>
                                          <p:attrName>style.visibility</p:attrName>
                                        </p:attrNameLst>
                                      </p:cBhvr>
                                      <p:to>
                                        <p:strVal val="visible"/>
                                      </p:to>
                                    </p:set>
                                    <p:anim calcmode="lin" valueType="num">
                                      <p:cBhvr additive="base">
                                        <p:cTn id="23" dur="500" fill="hold"/>
                                        <p:tgtEl>
                                          <p:spTgt spid="67587">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758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67587">
                                            <p:txEl>
                                              <p:pRg st="3" end="3"/>
                                            </p:txEl>
                                          </p:spTgt>
                                        </p:tgtEl>
                                        <p:attrNameLst>
                                          <p:attrName>style.visibility</p:attrName>
                                        </p:attrNameLst>
                                      </p:cBhvr>
                                      <p:to>
                                        <p:strVal val="visible"/>
                                      </p:to>
                                    </p:set>
                                    <p:anim calcmode="lin" valueType="num">
                                      <p:cBhvr additive="base">
                                        <p:cTn id="29" dur="500" fill="hold"/>
                                        <p:tgtEl>
                                          <p:spTgt spid="67587">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675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67587">
                                            <p:txEl>
                                              <p:pRg st="5" end="5"/>
                                            </p:txEl>
                                          </p:spTgt>
                                        </p:tgtEl>
                                        <p:attrNameLst>
                                          <p:attrName>style.visibility</p:attrName>
                                        </p:attrNameLst>
                                      </p:cBhvr>
                                      <p:to>
                                        <p:strVal val="visible"/>
                                      </p:to>
                                    </p:set>
                                    <p:anim calcmode="lin" valueType="num">
                                      <p:cBhvr additive="base">
                                        <p:cTn id="35" dur="500" fill="hold"/>
                                        <p:tgtEl>
                                          <p:spTgt spid="67587">
                                            <p:txEl>
                                              <p:pRg st="5" end="5"/>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6758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autoUpdateAnimBg="0"/>
      <p:bldP spid="67587" grpId="0" build="p"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2"/>
          <p:cNvSpPr>
            <a:spLocks noGrp="1"/>
          </p:cNvSpPr>
          <p:nvPr>
            <p:ph type="title"/>
          </p:nvPr>
        </p:nvSpPr>
        <p:spPr>
          <a:xfrm>
            <a:off x="1009650" y="892175"/>
            <a:ext cx="7124700" cy="492125"/>
          </a:xfrm>
        </p:spPr>
        <p:txBody>
          <a:bodyPr/>
          <a:lstStyle/>
          <a:p>
            <a:pPr algn="ctr"/>
            <a:r>
              <a:rPr lang="en-GB" smtClean="0"/>
              <a:t>Remember:</a:t>
            </a:r>
          </a:p>
        </p:txBody>
      </p:sp>
      <p:sp>
        <p:nvSpPr>
          <p:cNvPr id="68611" name="Rectangle 3"/>
          <p:cNvSpPr>
            <a:spLocks noGrp="1"/>
          </p:cNvSpPr>
          <p:nvPr>
            <p:ph type="body" idx="1"/>
          </p:nvPr>
        </p:nvSpPr>
        <p:spPr/>
        <p:txBody>
          <a:bodyPr/>
          <a:lstStyle/>
          <a:p>
            <a:r>
              <a:rPr lang="en-GB" sz="2000" smtClean="0"/>
              <a:t>This is basic critical essay formula</a:t>
            </a:r>
          </a:p>
          <a:p>
            <a:pPr>
              <a:buFont typeface="Wingdings 2" pitchFamily="18" charset="2"/>
              <a:buNone/>
            </a:pPr>
            <a:endParaRPr lang="en-GB" sz="2000" smtClean="0"/>
          </a:p>
          <a:p>
            <a:r>
              <a:rPr lang="en-GB" sz="2000" smtClean="0"/>
              <a:t>It can be developed and become more sophisticated as you progress</a:t>
            </a:r>
          </a:p>
          <a:p>
            <a:pPr>
              <a:buFont typeface="Wingdings 2" pitchFamily="18" charset="2"/>
              <a:buNone/>
            </a:pPr>
            <a:endParaRPr lang="en-GB" sz="2000" smtClean="0"/>
          </a:p>
          <a:p>
            <a:r>
              <a:rPr lang="en-GB" sz="2000" smtClean="0"/>
              <a:t>If you follow this, you are choosing the right path, and are more likely to succeed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86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8611">
                                            <p:txEl>
                                              <p:pRg st="0" end="0"/>
                                            </p:txEl>
                                          </p:spTgt>
                                        </p:tgtEl>
                                        <p:attrNameLst>
                                          <p:attrName>style.visibility</p:attrName>
                                        </p:attrNameLst>
                                      </p:cBhvr>
                                      <p:to>
                                        <p:strVal val="visible"/>
                                      </p:to>
                                    </p:set>
                                    <p:anim calcmode="lin" valueType="num">
                                      <p:cBhvr additive="base">
                                        <p:cTn id="11" dur="500" fill="hold"/>
                                        <p:tgtEl>
                                          <p:spTgt spid="68611">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8611">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2" name="whoosh.wav"/>
                                        </p:tgtEl>
                                      </p:cMediaNode>
                                    </p:audio>
                                  </p:sub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8611">
                                            <p:txEl>
                                              <p:pRg st="2" end="2"/>
                                            </p:txEl>
                                          </p:spTgt>
                                        </p:tgtEl>
                                        <p:attrNameLst>
                                          <p:attrName>style.visibility</p:attrName>
                                        </p:attrNameLst>
                                      </p:cBhvr>
                                      <p:to>
                                        <p:strVal val="visible"/>
                                      </p:to>
                                    </p:set>
                                    <p:anim calcmode="lin" valueType="num">
                                      <p:cBhvr additive="base">
                                        <p:cTn id="17" dur="500" fill="hold"/>
                                        <p:tgtEl>
                                          <p:spTgt spid="68611">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8611">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whoosh.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8611">
                                            <p:txEl>
                                              <p:pRg st="4" end="4"/>
                                            </p:txEl>
                                          </p:spTgt>
                                        </p:tgtEl>
                                        <p:attrNameLst>
                                          <p:attrName>style.visibility</p:attrName>
                                        </p:attrNameLst>
                                      </p:cBhvr>
                                      <p:to>
                                        <p:strVal val="visible"/>
                                      </p:to>
                                    </p:set>
                                    <p:anim calcmode="lin" valueType="num">
                                      <p:cBhvr additive="base">
                                        <p:cTn id="23" dur="500" fill="hold"/>
                                        <p:tgtEl>
                                          <p:spTgt spid="68611">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8611">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autoUpdateAnimBg="0"/>
      <p:bldP spid="68611" grpId="0" build="p"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5" name="Rectangle 2"/>
          <p:cNvSpPr>
            <a:spLocks noGrp="1"/>
          </p:cNvSpPr>
          <p:nvPr>
            <p:ph type="title"/>
          </p:nvPr>
        </p:nvSpPr>
        <p:spPr/>
        <p:txBody>
          <a:bodyPr/>
          <a:lstStyle/>
          <a:p>
            <a:pPr algn="ctr"/>
            <a:r>
              <a:rPr lang="en-GB" sz="2800" smtClean="0"/>
              <a:t>Animal Farm – Critical Essay Question</a:t>
            </a:r>
          </a:p>
        </p:txBody>
      </p:sp>
      <p:sp>
        <p:nvSpPr>
          <p:cNvPr id="69635" name="Rectangle 3"/>
          <p:cNvSpPr>
            <a:spLocks noGrp="1"/>
          </p:cNvSpPr>
          <p:nvPr>
            <p:ph type="body" idx="1"/>
          </p:nvPr>
        </p:nvSpPr>
        <p:spPr>
          <a:xfrm>
            <a:off x="1009650" y="1806575"/>
            <a:ext cx="7124700" cy="4575175"/>
          </a:xfrm>
        </p:spPr>
        <p:txBody>
          <a:bodyPr/>
          <a:lstStyle/>
          <a:p>
            <a:pPr>
              <a:lnSpc>
                <a:spcPct val="90000"/>
              </a:lnSpc>
            </a:pPr>
            <a:r>
              <a:rPr lang="en-GB" sz="2000" smtClean="0"/>
              <a:t>Choose a novel which deals with the effects of a breakdown in society</a:t>
            </a:r>
          </a:p>
          <a:p>
            <a:pPr>
              <a:lnSpc>
                <a:spcPct val="90000"/>
              </a:lnSpc>
            </a:pPr>
            <a:r>
              <a:rPr lang="en-GB" sz="2000" smtClean="0"/>
              <a:t>Show how any of this negative pressure affects the characters in the novel and go on to show whether or not they tackle it successfully</a:t>
            </a:r>
          </a:p>
          <a:p>
            <a:pPr>
              <a:lnSpc>
                <a:spcPct val="90000"/>
              </a:lnSpc>
              <a:buFont typeface="Wingdings 2" pitchFamily="18" charset="2"/>
              <a:buNone/>
            </a:pPr>
            <a:endParaRPr lang="en-GB" sz="2000" smtClean="0"/>
          </a:p>
          <a:p>
            <a:pPr>
              <a:lnSpc>
                <a:spcPct val="90000"/>
              </a:lnSpc>
              <a:buFont typeface="Wingdings 2" pitchFamily="18" charset="2"/>
              <a:buNone/>
            </a:pPr>
            <a:endParaRPr lang="en-GB" sz="2000" smtClean="0"/>
          </a:p>
          <a:p>
            <a:pPr>
              <a:lnSpc>
                <a:spcPct val="90000"/>
              </a:lnSpc>
              <a:buFont typeface="Wingdings 2" pitchFamily="18" charset="2"/>
              <a:buNone/>
            </a:pPr>
            <a:r>
              <a:rPr lang="en-GB" sz="2000" smtClean="0"/>
              <a:t>- </a:t>
            </a:r>
            <a:r>
              <a:rPr lang="en-GB" sz="2000" i="1" smtClean="0"/>
              <a:t>What examples in the text highlight the breakdown of a society?</a:t>
            </a:r>
          </a:p>
          <a:p>
            <a:pPr>
              <a:lnSpc>
                <a:spcPct val="90000"/>
              </a:lnSpc>
              <a:buFont typeface="Wingdings 2" pitchFamily="18" charset="2"/>
              <a:buNone/>
            </a:pPr>
            <a:r>
              <a:rPr lang="en-GB" sz="2000" i="1" smtClean="0"/>
              <a:t>- How are the characters affected?</a:t>
            </a:r>
          </a:p>
          <a:p>
            <a:pPr>
              <a:lnSpc>
                <a:spcPct val="90000"/>
              </a:lnSpc>
              <a:buFont typeface="Wingdings 2" pitchFamily="18" charset="2"/>
              <a:buNone/>
            </a:pPr>
            <a:r>
              <a:rPr lang="en-GB" sz="2000" i="1" smtClean="0"/>
              <a:t>- What themes are connected with this idea?</a:t>
            </a:r>
          </a:p>
          <a:p>
            <a:pPr>
              <a:lnSpc>
                <a:spcPct val="90000"/>
              </a:lnSpc>
              <a:buFont typeface="Wingdings 2" pitchFamily="18" charset="2"/>
              <a:buNone/>
            </a:pPr>
            <a:r>
              <a:rPr lang="en-GB" sz="2000" i="1" smtClean="0"/>
              <a:t>- What techniques does Orwell use to depict this?</a:t>
            </a:r>
          </a:p>
          <a:p>
            <a:pPr>
              <a:lnSpc>
                <a:spcPct val="90000"/>
              </a:lnSpc>
              <a:buFont typeface="Wingdings 2" pitchFamily="18" charset="2"/>
              <a:buNone/>
            </a:pPr>
            <a:endParaRPr lang="en-GB" sz="2000" i="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6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963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63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963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963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p:txBody>
          <a:bodyPr/>
          <a:lstStyle/>
          <a:p>
            <a:r>
              <a:rPr lang="en-GB" smtClean="0"/>
              <a:t>Animal Farm – Critical Essay</a:t>
            </a:r>
          </a:p>
        </p:txBody>
      </p:sp>
      <p:sp>
        <p:nvSpPr>
          <p:cNvPr id="68610" name="Rectangle 3"/>
          <p:cNvSpPr>
            <a:spLocks noGrp="1"/>
          </p:cNvSpPr>
          <p:nvPr>
            <p:ph type="body" idx="1"/>
          </p:nvPr>
        </p:nvSpPr>
        <p:spPr>
          <a:xfrm>
            <a:off x="971550" y="2636838"/>
            <a:ext cx="7124700" cy="4052887"/>
          </a:xfrm>
        </p:spPr>
        <p:txBody>
          <a:bodyPr/>
          <a:lstStyle/>
          <a:p>
            <a:r>
              <a:rPr lang="en-GB" smtClean="0"/>
              <a:t>Work in groups to discuss FIVE EXAMPLES FROM THE TEXT you might write about in this essay</a:t>
            </a:r>
          </a:p>
          <a:p>
            <a:r>
              <a:rPr lang="en-GB" smtClean="0"/>
              <a:t>You should make reference to quotations for EACH POINT</a:t>
            </a:r>
          </a:p>
          <a:p>
            <a:r>
              <a:rPr lang="en-GB" smtClean="0"/>
              <a:t>Use your Examples from the Text worksheets and Quotations Analysis worksheets as a guide</a:t>
            </a:r>
          </a:p>
          <a:p>
            <a:endParaRPr lang="en-GB" smtClean="0"/>
          </a:p>
          <a:p>
            <a:pPr algn="ctr">
              <a:buFont typeface="Wingdings 2" pitchFamily="18" charset="2"/>
              <a:buNone/>
            </a:pPr>
            <a:r>
              <a:rPr lang="en-GB" b="1" u="sng" smtClean="0"/>
              <a:t>YOU HAVE TEN MINUTES</a:t>
            </a:r>
          </a:p>
        </p:txBody>
      </p:sp>
      <p:sp>
        <p:nvSpPr>
          <p:cNvPr id="68611" name="Rectangle 4"/>
          <p:cNvSpPr>
            <a:spLocks noChangeArrowheads="1"/>
          </p:cNvSpPr>
          <p:nvPr/>
        </p:nvSpPr>
        <p:spPr bwMode="auto">
          <a:xfrm>
            <a:off x="1042988" y="1628775"/>
            <a:ext cx="7416800" cy="915988"/>
          </a:xfrm>
          <a:prstGeom prst="rect">
            <a:avLst/>
          </a:prstGeom>
          <a:noFill/>
          <a:ln w="9525">
            <a:noFill/>
            <a:miter lim="800000"/>
            <a:headEnd/>
            <a:tailEnd/>
          </a:ln>
        </p:spPr>
        <p:txBody>
          <a:bodyPr>
            <a:spAutoFit/>
          </a:bodyPr>
          <a:lstStyle/>
          <a:p>
            <a:r>
              <a:rPr lang="en-GB"/>
              <a:t>Choose a novel which deals with the effects of a breakdown in society.</a:t>
            </a:r>
          </a:p>
          <a:p>
            <a:r>
              <a:rPr lang="en-GB"/>
              <a:t>Show how any of this negative pressure affects the characters in the novel and go on to show whether or not they tackle it successfully</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p:cNvSpPr>
          <p:nvPr>
            <p:ph type="title"/>
          </p:nvPr>
        </p:nvSpPr>
        <p:spPr/>
        <p:txBody>
          <a:bodyPr/>
          <a:lstStyle/>
          <a:p>
            <a:r>
              <a:rPr lang="en-GB" i="1" smtClean="0"/>
              <a:t>Animal Farm </a:t>
            </a:r>
            <a:r>
              <a:rPr lang="en-GB" smtClean="0"/>
              <a:t>by George Orwell</a:t>
            </a:r>
          </a:p>
        </p:txBody>
      </p:sp>
      <p:sp>
        <p:nvSpPr>
          <p:cNvPr id="69634" name="Rectangle 3"/>
          <p:cNvSpPr>
            <a:spLocks noGrp="1"/>
          </p:cNvSpPr>
          <p:nvPr>
            <p:ph type="body" idx="1"/>
          </p:nvPr>
        </p:nvSpPr>
        <p:spPr/>
        <p:txBody>
          <a:bodyPr/>
          <a:lstStyle/>
          <a:p>
            <a:pPr>
              <a:buFont typeface="Wingdings 2" pitchFamily="18" charset="2"/>
              <a:buNone/>
            </a:pPr>
            <a:r>
              <a:rPr lang="en-GB" smtClean="0"/>
              <a:t>Lesson Objectives:</a:t>
            </a:r>
          </a:p>
          <a:p>
            <a:r>
              <a:rPr lang="en-GB" smtClean="0"/>
              <a:t>Recap the novel’s context and its structure as an allegory</a:t>
            </a:r>
          </a:p>
          <a:p>
            <a:r>
              <a:rPr lang="en-GB" smtClean="0"/>
              <a:t>Work in pairs to discuss examples from the novel for our essays</a:t>
            </a:r>
          </a:p>
          <a:p>
            <a:r>
              <a:rPr lang="en-GB" smtClean="0"/>
              <a:t>Create our essay plans</a:t>
            </a:r>
          </a:p>
          <a:p>
            <a:pPr>
              <a:buFont typeface="Wingdings 2" pitchFamily="18" charset="2"/>
              <a:buNone/>
            </a:pPr>
            <a:endParaRPr lang="en-GB" smtClean="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p:cNvSpPr>
          <p:nvPr>
            <p:ph type="title"/>
          </p:nvPr>
        </p:nvSpPr>
        <p:spPr/>
        <p:txBody>
          <a:bodyPr/>
          <a:lstStyle/>
          <a:p>
            <a:pPr algn="ctr"/>
            <a:r>
              <a:rPr lang="en-GB" smtClean="0"/>
              <a:t>Animal Farm as an Allegory</a:t>
            </a:r>
          </a:p>
        </p:txBody>
      </p:sp>
      <p:sp>
        <p:nvSpPr>
          <p:cNvPr id="72707" name="Rectangle 3"/>
          <p:cNvSpPr>
            <a:spLocks noGrp="1"/>
          </p:cNvSpPr>
          <p:nvPr>
            <p:ph type="body" idx="1"/>
          </p:nvPr>
        </p:nvSpPr>
        <p:spPr/>
        <p:txBody>
          <a:bodyPr/>
          <a:lstStyle/>
          <a:p>
            <a:r>
              <a:rPr lang="en-GB" smtClean="0"/>
              <a:t>An allegory is a narrative that can be read in more than one way</a:t>
            </a:r>
          </a:p>
          <a:p>
            <a:endParaRPr lang="en-GB" smtClean="0"/>
          </a:p>
          <a:p>
            <a:r>
              <a:rPr lang="en-GB" smtClean="0"/>
              <a:t>Animal Farm is an allegory</a:t>
            </a:r>
          </a:p>
          <a:p>
            <a:endParaRPr lang="en-GB" smtClean="0"/>
          </a:p>
          <a:p>
            <a:r>
              <a:rPr lang="en-GB" smtClean="0"/>
              <a:t>On first impressions, it appears to be a simple tale about a group of animals trying to run a farm by themselves</a:t>
            </a:r>
          </a:p>
          <a:p>
            <a:endParaRPr lang="en-GB" smtClean="0"/>
          </a:p>
          <a:p>
            <a:r>
              <a:rPr lang="en-GB" smtClean="0"/>
              <a:t>However, it actually represents Stalinist Russia, and his manipulation of Communist ideals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27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270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270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p:cNvSpPr>
            <a:spLocks noGrp="1"/>
          </p:cNvSpPr>
          <p:nvPr>
            <p:ph type="title" idx="4294967295"/>
          </p:nvPr>
        </p:nvSpPr>
        <p:spPr>
          <a:xfrm>
            <a:off x="971550" y="188913"/>
            <a:ext cx="7124700" cy="923925"/>
          </a:xfrm>
        </p:spPr>
        <p:txBody>
          <a:bodyPr/>
          <a:lstStyle/>
          <a:p>
            <a:pPr algn="ctr" eaLnBrk="1" hangingPunct="1"/>
            <a:r>
              <a:rPr lang="en-GB" i="1" smtClean="0"/>
              <a:t>Animal Farm </a:t>
            </a:r>
            <a:r>
              <a:rPr lang="en-GB" smtClean="0"/>
              <a:t>- Context</a:t>
            </a:r>
          </a:p>
        </p:txBody>
      </p:sp>
      <p:sp>
        <p:nvSpPr>
          <p:cNvPr id="18434" name="Content Placeholder 2"/>
          <p:cNvSpPr>
            <a:spLocks noGrp="1"/>
          </p:cNvSpPr>
          <p:nvPr>
            <p:ph idx="4294967295"/>
          </p:nvPr>
        </p:nvSpPr>
        <p:spPr>
          <a:xfrm>
            <a:off x="395288" y="2349500"/>
            <a:ext cx="8280400" cy="3816350"/>
          </a:xfrm>
        </p:spPr>
        <p:txBody>
          <a:bodyPr/>
          <a:lstStyle/>
          <a:p>
            <a:pPr marL="0" indent="0" algn="ctr" eaLnBrk="1" hangingPunct="1">
              <a:buFont typeface="Wingdings 2" pitchFamily="18" charset="2"/>
              <a:buNone/>
              <a:defRPr/>
            </a:pPr>
            <a:endParaRPr lang="en-GB" dirty="0" smtClean="0"/>
          </a:p>
          <a:p>
            <a:pPr eaLnBrk="1" hangingPunct="1">
              <a:defRPr/>
            </a:pPr>
            <a:r>
              <a:rPr lang="en-GB" sz="1700" dirty="0" smtClean="0"/>
              <a:t>It is a SATIRE of Soviet Socialism – where the ideologies of Communism were taken and distorted to benefit the leaders, i.e. Stalin</a:t>
            </a:r>
          </a:p>
          <a:p>
            <a:pPr marL="0" indent="0" eaLnBrk="1" hangingPunct="1">
              <a:buFont typeface="Wingdings 2" pitchFamily="18" charset="2"/>
              <a:buNone/>
              <a:defRPr/>
            </a:pPr>
            <a:endParaRPr lang="en-GB" sz="1700" dirty="0" smtClean="0"/>
          </a:p>
          <a:p>
            <a:pPr eaLnBrk="1" hangingPunct="1">
              <a:defRPr/>
            </a:pPr>
            <a:r>
              <a:rPr lang="en-GB" sz="1700" dirty="0" smtClean="0"/>
              <a:t>Communism was written about by Karl Marx – he wanted a classless society where everyone was equal, and all work was shared</a:t>
            </a:r>
          </a:p>
          <a:p>
            <a:pPr eaLnBrk="1" hangingPunct="1">
              <a:defRPr/>
            </a:pPr>
            <a:endParaRPr lang="en-GB" sz="1700" dirty="0" smtClean="0"/>
          </a:p>
          <a:p>
            <a:pPr eaLnBrk="1" hangingPunct="1">
              <a:defRPr/>
            </a:pPr>
            <a:r>
              <a:rPr lang="en-GB" sz="1700" dirty="0" smtClean="0"/>
              <a:t>Napoleon represents Joseph Stalin, who turns Animal Farm into a dictatorship, as Stalin did in Russia</a:t>
            </a:r>
          </a:p>
          <a:p>
            <a:pPr marL="0" indent="0" eaLnBrk="1" hangingPunct="1">
              <a:buFont typeface="Wingdings 2" pitchFamily="18" charset="2"/>
              <a:buNone/>
              <a:defRPr/>
            </a:pPr>
            <a:endParaRPr lang="en-GB" sz="1700" dirty="0" smtClean="0"/>
          </a:p>
          <a:p>
            <a:pPr eaLnBrk="1" hangingPunct="1">
              <a:defRPr/>
            </a:pPr>
            <a:r>
              <a:rPr lang="en-GB" sz="1700" dirty="0" smtClean="0"/>
              <a:t>Snowball represents Leon Trotsky, a rival of Stalin who was later assassinated on his orders</a:t>
            </a:r>
          </a:p>
          <a:p>
            <a:pPr marL="0" indent="0" eaLnBrk="1" hangingPunct="1">
              <a:buFont typeface="Wingdings 2" pitchFamily="18" charset="2"/>
              <a:buNone/>
              <a:defRPr/>
            </a:pPr>
            <a:endParaRPr lang="en-GB" sz="1700" dirty="0" smtClean="0"/>
          </a:p>
          <a:p>
            <a:pPr eaLnBrk="1" hangingPunct="1">
              <a:defRPr/>
            </a:pPr>
            <a:r>
              <a:rPr lang="en-GB" sz="1700" dirty="0" smtClean="0"/>
              <a:t>Old Major is often thought to represent Karl Marx, whose </a:t>
            </a:r>
            <a:r>
              <a:rPr lang="en-GB" sz="1700" dirty="0"/>
              <a:t>o</a:t>
            </a:r>
            <a:r>
              <a:rPr lang="en-GB" sz="1700" dirty="0" smtClean="0"/>
              <a:t>riginal plans for Communism have been manipulated to benefit the few while the majority suffers</a:t>
            </a:r>
          </a:p>
          <a:p>
            <a:pPr eaLnBrk="1" hangingPunct="1">
              <a:defRPr/>
            </a:pPr>
            <a:endParaRPr lang="en-GB" dirty="0" smtClean="0"/>
          </a:p>
          <a:p>
            <a:pPr eaLnBrk="1" hangingPunct="1">
              <a:defRPr/>
            </a:pPr>
            <a:endParaRPr lang="en-GB" dirty="0" smtClean="0"/>
          </a:p>
          <a:p>
            <a:pPr eaLnBrk="1" hangingPunct="1">
              <a:defRPr/>
            </a:pPr>
            <a:endParaRPr lang="en-GB"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43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43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idx="4294967295"/>
          </p:nvPr>
        </p:nvSpPr>
        <p:spPr/>
        <p:txBody>
          <a:bodyPr/>
          <a:lstStyle/>
          <a:p>
            <a:pPr algn="ctr"/>
            <a:r>
              <a:rPr lang="en-GB" smtClean="0"/>
              <a:t>Animal Farm – Critical Essay</a:t>
            </a:r>
          </a:p>
        </p:txBody>
      </p:sp>
      <p:sp>
        <p:nvSpPr>
          <p:cNvPr id="72706" name="Rectangle 3"/>
          <p:cNvSpPr>
            <a:spLocks noGrp="1"/>
          </p:cNvSpPr>
          <p:nvPr>
            <p:ph type="body" idx="4294967295"/>
          </p:nvPr>
        </p:nvSpPr>
        <p:spPr>
          <a:xfrm>
            <a:off x="971550" y="3182938"/>
            <a:ext cx="7124700" cy="2982912"/>
          </a:xfrm>
        </p:spPr>
        <p:txBody>
          <a:bodyPr/>
          <a:lstStyle/>
          <a:p>
            <a:endParaRPr lang="en-GB" smtClean="0"/>
          </a:p>
          <a:p>
            <a:endParaRPr lang="en-GB" smtClean="0"/>
          </a:p>
          <a:p>
            <a:r>
              <a:rPr lang="en-GB" smtClean="0"/>
              <a:t>Work in pairs to discuss FIVE EXAMPLES FROM THE TEXT you might write about in this essay</a:t>
            </a:r>
          </a:p>
          <a:p>
            <a:r>
              <a:rPr lang="en-GB" smtClean="0"/>
              <a:t>Use your Examples from the Text, Quotations Analysis and Essay Preparation worksheets as a guide</a:t>
            </a:r>
          </a:p>
          <a:p>
            <a:endParaRPr lang="en-GB" smtClean="0"/>
          </a:p>
          <a:p>
            <a:pPr algn="ctr">
              <a:buFont typeface="Wingdings 2" pitchFamily="18" charset="2"/>
              <a:buNone/>
            </a:pPr>
            <a:r>
              <a:rPr lang="en-GB" b="1" u="sng" smtClean="0"/>
              <a:t>YOU HAVE FIFTEEN MINUTES</a:t>
            </a:r>
          </a:p>
        </p:txBody>
      </p:sp>
      <p:sp>
        <p:nvSpPr>
          <p:cNvPr id="72707" name="Rectangle 4"/>
          <p:cNvSpPr>
            <a:spLocks noChangeArrowheads="1"/>
          </p:cNvSpPr>
          <p:nvPr/>
        </p:nvSpPr>
        <p:spPr bwMode="auto">
          <a:xfrm>
            <a:off x="1042988" y="1628775"/>
            <a:ext cx="7416800" cy="1846263"/>
          </a:xfrm>
          <a:prstGeom prst="rect">
            <a:avLst/>
          </a:prstGeom>
          <a:noFill/>
          <a:ln w="9525">
            <a:noFill/>
            <a:miter lim="800000"/>
            <a:headEnd/>
            <a:tailEnd/>
          </a:ln>
        </p:spPr>
        <p:txBody>
          <a:bodyPr>
            <a:spAutoFit/>
          </a:bodyPr>
          <a:lstStyle/>
          <a:p>
            <a:r>
              <a:rPr lang="en-GB" sz="1900"/>
              <a:t>Choose a novel which deals with the effects of a breakdown in society.</a:t>
            </a:r>
          </a:p>
          <a:p>
            <a:endParaRPr lang="en-GB" sz="1900"/>
          </a:p>
          <a:p>
            <a:r>
              <a:rPr lang="en-GB" sz="1900"/>
              <a:t>Show how any of this negative pressure affects the characters in the novel and go on to show whether or not they tackle it successfully.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sz="2000" dirty="0" smtClean="0"/>
              <a:t>We are now going to read Chapter 2.</a:t>
            </a:r>
          </a:p>
          <a:p>
            <a:endParaRPr lang="en-GB" sz="2000" dirty="0"/>
          </a:p>
          <a:p>
            <a:r>
              <a:rPr lang="en-GB" sz="2000" dirty="0" smtClean="0"/>
              <a:t>Consider what you know about Trotsky and Stalin as we read.</a:t>
            </a:r>
          </a:p>
          <a:p>
            <a:pPr marL="0" indent="0">
              <a:buNone/>
            </a:pPr>
            <a:endParaRPr lang="en-GB" dirty="0" smtClean="0"/>
          </a:p>
        </p:txBody>
      </p:sp>
      <p:sp>
        <p:nvSpPr>
          <p:cNvPr id="4" name="Title 1"/>
          <p:cNvSpPr>
            <a:spLocks noGrp="1"/>
          </p:cNvSpPr>
          <p:nvPr>
            <p:ph type="title"/>
          </p:nvPr>
        </p:nvSpPr>
        <p:spPr/>
        <p:txBody>
          <a:bodyPr/>
          <a:lstStyle/>
          <a:p>
            <a:pPr algn="ctr"/>
            <a:r>
              <a:rPr lang="en-GB" i="1" dirty="0" smtClean="0"/>
              <a:t>Animal Farm</a:t>
            </a:r>
            <a:r>
              <a:rPr lang="en-GB" dirty="0" smtClean="0"/>
              <a:t>	</a:t>
            </a:r>
            <a:endParaRPr lang="en-GB" dirty="0"/>
          </a:p>
        </p:txBody>
      </p:sp>
    </p:spTree>
    <p:extLst>
      <p:ext uri="{BB962C8B-B14F-4D97-AF65-F5344CB8AC3E}">
        <p14:creationId xmlns:p14="http://schemas.microsoft.com/office/powerpoint/2010/main" val="403538850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p:cNvSpPr>
          <p:nvPr>
            <p:ph type="title"/>
          </p:nvPr>
        </p:nvSpPr>
        <p:spPr/>
        <p:txBody>
          <a:bodyPr/>
          <a:lstStyle/>
          <a:p>
            <a:pPr algn="ctr"/>
            <a:r>
              <a:rPr lang="en-GB" smtClean="0"/>
              <a:t>Animal Farm – Essay Plans</a:t>
            </a:r>
          </a:p>
        </p:txBody>
      </p:sp>
      <p:sp>
        <p:nvSpPr>
          <p:cNvPr id="73731" name="Rectangle 3"/>
          <p:cNvSpPr>
            <a:spLocks noGrp="1"/>
          </p:cNvSpPr>
          <p:nvPr>
            <p:ph type="body" idx="1"/>
          </p:nvPr>
        </p:nvSpPr>
        <p:spPr/>
        <p:txBody>
          <a:bodyPr/>
          <a:lstStyle/>
          <a:p>
            <a:pPr>
              <a:defRPr/>
            </a:pPr>
            <a:r>
              <a:rPr lang="en-GB" b="1" dirty="0" smtClean="0"/>
              <a:t>Now, work INDIVIDUALLY on your essay plans</a:t>
            </a:r>
          </a:p>
          <a:p>
            <a:pPr>
              <a:defRPr/>
            </a:pPr>
            <a:endParaRPr lang="en-GB" b="1" dirty="0"/>
          </a:p>
          <a:p>
            <a:pPr>
              <a:defRPr/>
            </a:pPr>
            <a:r>
              <a:rPr lang="en-GB" b="1" dirty="0" smtClean="0"/>
              <a:t>Remember to include PEE in every paragraph</a:t>
            </a:r>
          </a:p>
          <a:p>
            <a:pPr>
              <a:defRPr/>
            </a:pPr>
            <a:endParaRPr lang="en-GB" b="1" dirty="0"/>
          </a:p>
          <a:p>
            <a:pPr>
              <a:defRPr/>
            </a:pPr>
            <a:r>
              <a:rPr lang="en-GB" b="1" dirty="0" smtClean="0"/>
              <a:t>Use your Essay Planner worksheets as a basis</a:t>
            </a:r>
          </a:p>
          <a:p>
            <a:pPr>
              <a:defRPr/>
            </a:pPr>
            <a:endParaRPr lang="en-GB" b="1" dirty="0"/>
          </a:p>
          <a:p>
            <a:pPr marL="0" indent="0" algn="ctr">
              <a:buFont typeface="Wingdings 2" pitchFamily="18" charset="2"/>
              <a:buNone/>
              <a:defRPr/>
            </a:pPr>
            <a:r>
              <a:rPr lang="en-GB" b="1" dirty="0" smtClean="0"/>
              <a:t>YOU HAVE TEN MINUTES</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p:txBody>
          <a:bodyPr/>
          <a:lstStyle/>
          <a:p>
            <a:r>
              <a:rPr lang="en-GB" i="1" smtClean="0"/>
              <a:t>Animal Farm </a:t>
            </a:r>
            <a:r>
              <a:rPr lang="en-GB" smtClean="0"/>
              <a:t>by George Orwell</a:t>
            </a:r>
          </a:p>
        </p:txBody>
      </p:sp>
      <p:sp>
        <p:nvSpPr>
          <p:cNvPr id="74754" name="Rectangle 3"/>
          <p:cNvSpPr>
            <a:spLocks noGrp="1"/>
          </p:cNvSpPr>
          <p:nvPr>
            <p:ph type="body" idx="1"/>
          </p:nvPr>
        </p:nvSpPr>
        <p:spPr/>
        <p:txBody>
          <a:bodyPr/>
          <a:lstStyle/>
          <a:p>
            <a:pPr>
              <a:buFont typeface="Wingdings 2" pitchFamily="18" charset="2"/>
              <a:buNone/>
            </a:pPr>
            <a:r>
              <a:rPr lang="en-GB" smtClean="0"/>
              <a:t>Lesson Objectives:</a:t>
            </a:r>
          </a:p>
          <a:p>
            <a:r>
              <a:rPr lang="en-GB" smtClean="0"/>
              <a:t>Look at the Success Criteria for the critical essay</a:t>
            </a:r>
          </a:p>
          <a:p>
            <a:r>
              <a:rPr lang="en-GB" smtClean="0"/>
              <a:t>Begin writing our first drafts:</a:t>
            </a:r>
          </a:p>
          <a:p>
            <a:pPr lvl="4">
              <a:buFont typeface="Wingdings 2" pitchFamily="18" charset="2"/>
              <a:buNone/>
            </a:pPr>
            <a:r>
              <a:rPr lang="en-GB" sz="1800" smtClean="0"/>
              <a:t>					- Introduction</a:t>
            </a:r>
          </a:p>
          <a:p>
            <a:pPr lvl="4">
              <a:buFont typeface="Wingdings 2" pitchFamily="18" charset="2"/>
              <a:buNone/>
            </a:pPr>
            <a:r>
              <a:rPr lang="en-GB" sz="1800" smtClean="0"/>
              <a:t>					- Paragraph 1</a:t>
            </a:r>
          </a:p>
          <a:p>
            <a:pPr lvl="4">
              <a:buFont typeface="Wingdings 2" pitchFamily="18" charset="2"/>
              <a:buNone/>
            </a:pPr>
            <a:r>
              <a:rPr lang="en-GB" sz="1800" smtClean="0"/>
              <a:t>					- Paragraph 2</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p:cNvSpPr>
          <p:nvPr>
            <p:ph type="title"/>
          </p:nvPr>
        </p:nvSpPr>
        <p:spPr/>
        <p:txBody>
          <a:bodyPr/>
          <a:lstStyle/>
          <a:p>
            <a:pPr algn="ctr"/>
            <a:r>
              <a:rPr lang="en-GB" sz="2800" smtClean="0"/>
              <a:t>Animal Farm </a:t>
            </a:r>
            <a:br>
              <a:rPr lang="en-GB" sz="2800" smtClean="0"/>
            </a:br>
            <a:r>
              <a:rPr lang="en-GB" sz="2800" smtClean="0"/>
              <a:t>– Critical Essay Success Criteria</a:t>
            </a:r>
          </a:p>
        </p:txBody>
      </p:sp>
      <p:sp>
        <p:nvSpPr>
          <p:cNvPr id="75778" name="Rectangle 3"/>
          <p:cNvSpPr>
            <a:spLocks noGrp="1"/>
          </p:cNvSpPr>
          <p:nvPr>
            <p:ph type="body" idx="1"/>
          </p:nvPr>
        </p:nvSpPr>
        <p:spPr/>
        <p:txBody>
          <a:bodyPr/>
          <a:lstStyle/>
          <a:p>
            <a:pPr>
              <a:buFont typeface="Wingdings 2" pitchFamily="18" charset="2"/>
              <a:buNone/>
            </a:pPr>
            <a:r>
              <a:rPr lang="en-GB" sz="2000" b="1" u="sng" smtClean="0"/>
              <a:t>INTRODUCTION:</a:t>
            </a:r>
          </a:p>
          <a:p>
            <a:pPr>
              <a:buFont typeface="Wingdings 2" pitchFamily="18" charset="2"/>
              <a:buNone/>
            </a:pPr>
            <a:endParaRPr lang="en-GB" sz="2000" b="1" u="sng" smtClean="0"/>
          </a:p>
          <a:p>
            <a:r>
              <a:rPr lang="en-GB" sz="2000" b="1" smtClean="0"/>
              <a:t>Get straight to the point!</a:t>
            </a:r>
          </a:p>
          <a:p>
            <a:r>
              <a:rPr lang="en-GB" sz="2000" b="1" smtClean="0"/>
              <a:t>Indicate the ideas you will write about</a:t>
            </a:r>
          </a:p>
          <a:p>
            <a:r>
              <a:rPr lang="en-GB" sz="2000" b="1" smtClean="0"/>
              <a:t>Identify the techniques you will write about </a:t>
            </a:r>
          </a:p>
          <a:p>
            <a:r>
              <a:rPr lang="en-GB" sz="2000" b="1" smtClean="0"/>
              <a:t>Make clear your point of view</a:t>
            </a:r>
            <a:endParaRPr lang="en-GB" sz="2000" smtClean="0"/>
          </a:p>
          <a:p>
            <a:pPr>
              <a:buFont typeface="Wingdings 2" pitchFamily="18" charset="2"/>
              <a:buNone/>
            </a:pPr>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77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577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577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577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577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p:cNvSpPr>
          <p:nvPr>
            <p:ph type="title"/>
          </p:nvPr>
        </p:nvSpPr>
        <p:spPr>
          <a:xfrm>
            <a:off x="755650" y="333375"/>
            <a:ext cx="7561263" cy="1266825"/>
          </a:xfrm>
        </p:spPr>
        <p:txBody>
          <a:bodyPr/>
          <a:lstStyle/>
          <a:p>
            <a:pPr algn="ctr"/>
            <a:r>
              <a:rPr lang="en-GB" smtClean="0"/>
              <a:t>Animal Farm </a:t>
            </a:r>
            <a:br>
              <a:rPr lang="en-GB" smtClean="0"/>
            </a:br>
            <a:r>
              <a:rPr lang="en-GB" smtClean="0"/>
              <a:t>– Critical Essay Success Criteria</a:t>
            </a:r>
          </a:p>
        </p:txBody>
      </p:sp>
      <p:sp>
        <p:nvSpPr>
          <p:cNvPr id="76802" name="Rectangle 3"/>
          <p:cNvSpPr>
            <a:spLocks noGrp="1"/>
          </p:cNvSpPr>
          <p:nvPr>
            <p:ph type="body" idx="1"/>
          </p:nvPr>
        </p:nvSpPr>
        <p:spPr>
          <a:xfrm>
            <a:off x="1009650" y="1806575"/>
            <a:ext cx="7124700" cy="4646613"/>
          </a:xfrm>
        </p:spPr>
        <p:txBody>
          <a:bodyPr/>
          <a:lstStyle/>
          <a:p>
            <a:pPr>
              <a:lnSpc>
                <a:spcPct val="90000"/>
              </a:lnSpc>
              <a:buFont typeface="Wingdings 2" pitchFamily="18" charset="2"/>
              <a:buNone/>
            </a:pPr>
            <a:r>
              <a:rPr lang="en-GB" sz="2000" b="1" u="sng" smtClean="0"/>
              <a:t>PARAGRAPHS:</a:t>
            </a:r>
          </a:p>
          <a:p>
            <a:pPr>
              <a:lnSpc>
                <a:spcPct val="90000"/>
              </a:lnSpc>
              <a:buFont typeface="Wingdings 2" pitchFamily="18" charset="2"/>
              <a:buNone/>
            </a:pPr>
            <a:endParaRPr lang="en-GB" sz="2000" b="1" u="sng" smtClean="0"/>
          </a:p>
          <a:p>
            <a:pPr>
              <a:lnSpc>
                <a:spcPct val="90000"/>
              </a:lnSpc>
            </a:pPr>
            <a:r>
              <a:rPr lang="en-GB" sz="2000" b="1" smtClean="0"/>
              <a:t>Get straight to the point in your Topic Sentence! </a:t>
            </a:r>
            <a:r>
              <a:rPr lang="en-GB" sz="2000" b="1" i="1" smtClean="0"/>
              <a:t>E.g. George Orwell shows the breakdown of a society through his exploration of the theme of betrayal.</a:t>
            </a:r>
          </a:p>
          <a:p>
            <a:pPr>
              <a:lnSpc>
                <a:spcPct val="90000"/>
              </a:lnSpc>
            </a:pPr>
            <a:r>
              <a:rPr lang="en-GB" sz="2000" b="1" smtClean="0"/>
              <a:t>Show your knowledge of the text </a:t>
            </a:r>
          </a:p>
          <a:p>
            <a:pPr>
              <a:lnSpc>
                <a:spcPct val="90000"/>
              </a:lnSpc>
            </a:pPr>
            <a:r>
              <a:rPr lang="en-GB" sz="2000" b="1" smtClean="0"/>
              <a:t>Identify the techniques you will write about </a:t>
            </a:r>
          </a:p>
          <a:p>
            <a:pPr>
              <a:lnSpc>
                <a:spcPct val="90000"/>
              </a:lnSpc>
            </a:pPr>
            <a:r>
              <a:rPr lang="en-GB" sz="2000" b="1" smtClean="0"/>
              <a:t>Analyse your quotation well</a:t>
            </a:r>
          </a:p>
          <a:p>
            <a:pPr>
              <a:lnSpc>
                <a:spcPct val="90000"/>
              </a:lnSpc>
            </a:pPr>
            <a:r>
              <a:rPr lang="en-GB" sz="2000" b="1" smtClean="0"/>
              <a:t>Make clear your point of view</a:t>
            </a:r>
          </a:p>
          <a:p>
            <a:pPr>
              <a:lnSpc>
                <a:spcPct val="90000"/>
              </a:lnSpc>
            </a:pPr>
            <a:r>
              <a:rPr lang="en-GB" sz="2000" b="1" u="sng" smtClean="0"/>
              <a:t>Keep the question in mind – refer back to the task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80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80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680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680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680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680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680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p:cNvSpPr>
          <p:nvPr>
            <p:ph type="title"/>
          </p:nvPr>
        </p:nvSpPr>
        <p:spPr/>
        <p:txBody>
          <a:bodyPr/>
          <a:lstStyle/>
          <a:p>
            <a:pPr algn="ctr"/>
            <a:r>
              <a:rPr lang="en-GB" i="1" smtClean="0"/>
              <a:t>Animal Farm </a:t>
            </a:r>
            <a:r>
              <a:rPr lang="en-GB" smtClean="0"/>
              <a:t>– Critical Essay</a:t>
            </a:r>
          </a:p>
        </p:txBody>
      </p:sp>
      <p:sp>
        <p:nvSpPr>
          <p:cNvPr id="77826" name="Rectangle 3"/>
          <p:cNvSpPr>
            <a:spLocks noGrp="1"/>
          </p:cNvSpPr>
          <p:nvPr>
            <p:ph type="body" idx="1"/>
          </p:nvPr>
        </p:nvSpPr>
        <p:spPr/>
        <p:txBody>
          <a:bodyPr/>
          <a:lstStyle/>
          <a:p>
            <a:r>
              <a:rPr lang="en-GB" sz="2000" smtClean="0"/>
              <a:t>We are now going to begin our FIRST DRAFTS</a:t>
            </a:r>
          </a:p>
          <a:p>
            <a:endParaRPr lang="en-GB" sz="2000" smtClean="0"/>
          </a:p>
          <a:p>
            <a:r>
              <a:rPr lang="en-GB" sz="2000" smtClean="0"/>
              <a:t>By the end of the period, you should have written your Introduction and your first TWO paragraphs</a:t>
            </a:r>
          </a:p>
          <a:p>
            <a:endParaRPr lang="en-GB" sz="2000" smtClean="0"/>
          </a:p>
          <a:p>
            <a:r>
              <a:rPr lang="en-GB" sz="2000" smtClean="0"/>
              <a:t>Use your plans and worksheets to guide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8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78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p:cNvSpPr>
          <p:nvPr>
            <p:ph type="title"/>
          </p:nvPr>
        </p:nvSpPr>
        <p:spPr>
          <a:xfrm>
            <a:off x="971550" y="188913"/>
            <a:ext cx="7124700" cy="923925"/>
          </a:xfrm>
        </p:spPr>
        <p:txBody>
          <a:bodyPr/>
          <a:lstStyle/>
          <a:p>
            <a:pPr algn="ctr"/>
            <a:r>
              <a:rPr lang="en-GB" smtClean="0"/>
              <a:t>Animal Farm – Success Criteria</a:t>
            </a:r>
          </a:p>
        </p:txBody>
      </p:sp>
      <p:sp>
        <p:nvSpPr>
          <p:cNvPr id="78850" name="Rectangle 3"/>
          <p:cNvSpPr>
            <a:spLocks noGrp="1"/>
          </p:cNvSpPr>
          <p:nvPr>
            <p:ph type="body" idx="1"/>
          </p:nvPr>
        </p:nvSpPr>
        <p:spPr>
          <a:xfrm>
            <a:off x="1042988" y="1268413"/>
            <a:ext cx="3490912" cy="4681537"/>
          </a:xfrm>
        </p:spPr>
        <p:txBody>
          <a:bodyPr/>
          <a:lstStyle/>
          <a:p>
            <a:pPr>
              <a:buFont typeface="Wingdings 2" pitchFamily="18" charset="2"/>
              <a:buNone/>
            </a:pPr>
            <a:r>
              <a:rPr lang="en-GB" sz="2000" b="1" u="sng" smtClean="0"/>
              <a:t>INTRODUCTION:</a:t>
            </a:r>
          </a:p>
          <a:p>
            <a:pPr>
              <a:buFont typeface="Wingdings 2" pitchFamily="18" charset="2"/>
              <a:buNone/>
            </a:pPr>
            <a:endParaRPr lang="en-GB" sz="2000" b="1" u="sng" smtClean="0"/>
          </a:p>
          <a:p>
            <a:r>
              <a:rPr lang="en-GB" sz="2000" b="1" smtClean="0"/>
              <a:t>Get straight to the point!</a:t>
            </a:r>
          </a:p>
          <a:p>
            <a:r>
              <a:rPr lang="en-GB" sz="2000" b="1" smtClean="0"/>
              <a:t>Indicate the ideas you will write about</a:t>
            </a:r>
          </a:p>
          <a:p>
            <a:r>
              <a:rPr lang="en-GB" sz="2000" b="1" smtClean="0"/>
              <a:t>Identify the techniques you will write about </a:t>
            </a:r>
          </a:p>
          <a:p>
            <a:r>
              <a:rPr lang="en-GB" sz="2000" b="1" smtClean="0"/>
              <a:t>Make clear your point of view</a:t>
            </a:r>
          </a:p>
        </p:txBody>
      </p:sp>
      <p:sp>
        <p:nvSpPr>
          <p:cNvPr id="78851" name="Text Box 4"/>
          <p:cNvSpPr txBox="1">
            <a:spLocks noChangeArrowheads="1"/>
          </p:cNvSpPr>
          <p:nvPr/>
        </p:nvSpPr>
        <p:spPr bwMode="auto">
          <a:xfrm>
            <a:off x="4984750" y="1720850"/>
            <a:ext cx="3187700" cy="366713"/>
          </a:xfrm>
          <a:prstGeom prst="rect">
            <a:avLst/>
          </a:prstGeom>
          <a:noFill/>
          <a:ln w="9525">
            <a:noFill/>
            <a:miter lim="800000"/>
            <a:headEnd/>
            <a:tailEnd/>
          </a:ln>
        </p:spPr>
        <p:txBody>
          <a:bodyPr>
            <a:spAutoFit/>
          </a:bodyPr>
          <a:lstStyle/>
          <a:p>
            <a:endParaRPr lang="en-GB"/>
          </a:p>
        </p:txBody>
      </p:sp>
      <p:sp>
        <p:nvSpPr>
          <p:cNvPr id="78852" name="Rectangle 5"/>
          <p:cNvSpPr>
            <a:spLocks noChangeArrowheads="1"/>
          </p:cNvSpPr>
          <p:nvPr/>
        </p:nvSpPr>
        <p:spPr bwMode="auto">
          <a:xfrm>
            <a:off x="4787900" y="1412875"/>
            <a:ext cx="4176713" cy="5340350"/>
          </a:xfrm>
          <a:prstGeom prst="rect">
            <a:avLst/>
          </a:prstGeom>
          <a:noFill/>
          <a:ln w="9525">
            <a:noFill/>
            <a:miter lim="800000"/>
            <a:headEnd/>
            <a:tailEnd/>
          </a:ln>
        </p:spPr>
        <p:txBody>
          <a:bodyPr>
            <a:spAutoFit/>
          </a:bodyPr>
          <a:lstStyle/>
          <a:p>
            <a:r>
              <a:rPr lang="en-GB" sz="2000" b="1" u="sng"/>
              <a:t>PARAGRAPHS:</a:t>
            </a:r>
          </a:p>
          <a:p>
            <a:endParaRPr lang="en-GB" b="1" u="sng"/>
          </a:p>
          <a:p>
            <a:pPr>
              <a:buFontTx/>
              <a:buChar char="•"/>
            </a:pPr>
            <a:r>
              <a:rPr lang="en-GB" b="1"/>
              <a:t>Get straight to the point in your Topic Sentence! </a:t>
            </a:r>
            <a:r>
              <a:rPr lang="en-GB" b="1" i="1"/>
              <a:t>E.g. George Orwell shows the breakdown of a society through his exploration of the theme of betrayal.</a:t>
            </a:r>
          </a:p>
          <a:p>
            <a:endParaRPr lang="en-GB" b="1" i="1"/>
          </a:p>
          <a:p>
            <a:pPr>
              <a:buFontTx/>
              <a:buChar char="•"/>
            </a:pPr>
            <a:r>
              <a:rPr lang="en-GB" b="1"/>
              <a:t>Show your knowledge of the text </a:t>
            </a:r>
          </a:p>
          <a:p>
            <a:endParaRPr lang="en-GB" b="1"/>
          </a:p>
          <a:p>
            <a:pPr>
              <a:buFontTx/>
              <a:buChar char="•"/>
            </a:pPr>
            <a:r>
              <a:rPr lang="en-GB" b="1"/>
              <a:t>Identify the techniques you will write about </a:t>
            </a:r>
          </a:p>
          <a:p>
            <a:endParaRPr lang="en-GB" b="1"/>
          </a:p>
          <a:p>
            <a:pPr>
              <a:buFontTx/>
              <a:buChar char="•"/>
            </a:pPr>
            <a:r>
              <a:rPr lang="en-GB" b="1"/>
              <a:t>Analyse your quotation well</a:t>
            </a:r>
          </a:p>
          <a:p>
            <a:endParaRPr lang="en-GB" b="1"/>
          </a:p>
          <a:p>
            <a:pPr>
              <a:buFontTx/>
              <a:buChar char="•"/>
            </a:pPr>
            <a:r>
              <a:rPr lang="en-GB" b="1"/>
              <a:t>Make clear your point of view</a:t>
            </a:r>
          </a:p>
          <a:p>
            <a:endParaRPr lang="en-GB" b="1" u="sng"/>
          </a:p>
          <a:p>
            <a:pPr>
              <a:buFontTx/>
              <a:buChar char="•"/>
            </a:pPr>
            <a:r>
              <a:rPr lang="en-GB" b="1" u="sng"/>
              <a:t>Keep the question in mind – refer back to the task</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p:cNvSpPr>
          <p:nvPr>
            <p:ph type="title"/>
          </p:nvPr>
        </p:nvSpPr>
        <p:spPr/>
        <p:txBody>
          <a:bodyPr/>
          <a:lstStyle/>
          <a:p>
            <a:pPr algn="ctr"/>
            <a:r>
              <a:rPr lang="en-GB" i="1" smtClean="0"/>
              <a:t>Animal Farm </a:t>
            </a:r>
            <a:r>
              <a:rPr lang="en-GB" smtClean="0"/>
              <a:t>– Critical Essay</a:t>
            </a:r>
          </a:p>
        </p:txBody>
      </p:sp>
      <p:sp>
        <p:nvSpPr>
          <p:cNvPr id="79875" name="Rectangle 3"/>
          <p:cNvSpPr>
            <a:spLocks noGrp="1"/>
          </p:cNvSpPr>
          <p:nvPr>
            <p:ph type="body" idx="1"/>
          </p:nvPr>
        </p:nvSpPr>
        <p:spPr/>
        <p:txBody>
          <a:bodyPr/>
          <a:lstStyle/>
          <a:p>
            <a:pPr>
              <a:lnSpc>
                <a:spcPct val="90000"/>
              </a:lnSpc>
              <a:buFont typeface="Wingdings 2" pitchFamily="18" charset="2"/>
              <a:buNone/>
            </a:pPr>
            <a:r>
              <a:rPr lang="en-GB" sz="2000" smtClean="0"/>
              <a:t>Homework! Write this in your planners, please.</a:t>
            </a:r>
          </a:p>
          <a:p>
            <a:pPr>
              <a:lnSpc>
                <a:spcPct val="90000"/>
              </a:lnSpc>
              <a:buFont typeface="Wingdings 2" pitchFamily="18" charset="2"/>
              <a:buNone/>
            </a:pPr>
            <a:endParaRPr lang="en-GB" sz="2000" smtClean="0"/>
          </a:p>
          <a:p>
            <a:pPr>
              <a:lnSpc>
                <a:spcPct val="90000"/>
              </a:lnSpc>
            </a:pPr>
            <a:r>
              <a:rPr lang="en-GB" sz="2000" smtClean="0"/>
              <a:t>By MONDAY, you should have written:</a:t>
            </a:r>
          </a:p>
          <a:p>
            <a:pPr>
              <a:lnSpc>
                <a:spcPct val="90000"/>
              </a:lnSpc>
              <a:buFont typeface="Wingdings 2" pitchFamily="18" charset="2"/>
              <a:buNone/>
            </a:pPr>
            <a:r>
              <a:rPr lang="en-GB" sz="2000" smtClean="0"/>
              <a:t>						- Introduction</a:t>
            </a:r>
          </a:p>
          <a:p>
            <a:pPr>
              <a:lnSpc>
                <a:spcPct val="90000"/>
              </a:lnSpc>
              <a:buFont typeface="Wingdings 2" pitchFamily="18" charset="2"/>
              <a:buNone/>
            </a:pPr>
            <a:r>
              <a:rPr lang="en-GB" sz="2000" smtClean="0"/>
              <a:t>						- Paragraph 1</a:t>
            </a:r>
          </a:p>
          <a:p>
            <a:pPr>
              <a:lnSpc>
                <a:spcPct val="90000"/>
              </a:lnSpc>
              <a:buFont typeface="Wingdings 2" pitchFamily="18" charset="2"/>
              <a:buNone/>
            </a:pPr>
            <a:r>
              <a:rPr lang="en-GB" sz="2000" smtClean="0"/>
              <a:t>						- Paragraph 2</a:t>
            </a:r>
          </a:p>
          <a:p>
            <a:pPr>
              <a:lnSpc>
                <a:spcPct val="90000"/>
              </a:lnSpc>
              <a:buFont typeface="Wingdings 2" pitchFamily="18" charset="2"/>
              <a:buNone/>
            </a:pPr>
            <a:r>
              <a:rPr lang="en-GB" sz="2000" smtClean="0"/>
              <a:t>						- Paragraph 3</a:t>
            </a:r>
          </a:p>
          <a:p>
            <a:pPr>
              <a:lnSpc>
                <a:spcPct val="90000"/>
              </a:lnSpc>
              <a:buFont typeface="Wingdings 2" pitchFamily="18" charset="2"/>
              <a:buNone/>
            </a:pPr>
            <a:endParaRPr lang="en-GB" sz="2000" smtClean="0"/>
          </a:p>
          <a:p>
            <a:pPr>
              <a:lnSpc>
                <a:spcPct val="90000"/>
              </a:lnSpc>
            </a:pPr>
            <a:r>
              <a:rPr lang="en-GB" sz="2000" b="1" smtClean="0"/>
              <a:t>We will be finishing the essays in clas on Monday, so DO NOT FORGET YOURS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98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987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987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987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987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987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p:cNvSpPr>
            <a:spLocks noGrp="1"/>
          </p:cNvSpPr>
          <p:nvPr>
            <p:ph type="title"/>
          </p:nvPr>
        </p:nvSpPr>
        <p:spPr/>
        <p:txBody>
          <a:bodyPr/>
          <a:lstStyle/>
          <a:p>
            <a:pPr algn="ctr"/>
            <a:r>
              <a:rPr lang="en-GB" i="1" smtClean="0"/>
              <a:t>Animal Farm </a:t>
            </a:r>
            <a:r>
              <a:rPr lang="en-GB" smtClean="0"/>
              <a:t>by George Orwell</a:t>
            </a:r>
          </a:p>
        </p:txBody>
      </p:sp>
      <p:sp>
        <p:nvSpPr>
          <p:cNvPr id="3" name="Content Placeholder 2"/>
          <p:cNvSpPr>
            <a:spLocks noGrp="1"/>
          </p:cNvSpPr>
          <p:nvPr>
            <p:ph idx="1"/>
          </p:nvPr>
        </p:nvSpPr>
        <p:spPr/>
        <p:txBody>
          <a:bodyPr/>
          <a:lstStyle/>
          <a:p>
            <a:pPr marL="0" indent="0">
              <a:buFont typeface="Wingdings 2" pitchFamily="18" charset="2"/>
              <a:buNone/>
              <a:defRPr/>
            </a:pPr>
            <a:r>
              <a:rPr lang="en-GB" dirty="0" smtClean="0"/>
              <a:t>Lesson Objectives</a:t>
            </a:r>
          </a:p>
          <a:p>
            <a:pPr>
              <a:defRPr/>
            </a:pPr>
            <a:r>
              <a:rPr lang="en-GB" dirty="0" smtClean="0"/>
              <a:t>Recapping the success criteria for the essay</a:t>
            </a:r>
          </a:p>
          <a:p>
            <a:pPr>
              <a:defRPr/>
            </a:pPr>
            <a:r>
              <a:rPr lang="en-GB" dirty="0" smtClean="0"/>
              <a:t>Completing our first drafts</a:t>
            </a:r>
            <a:endParaRPr lang="en-GB"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p:cNvSpPr>
          <p:nvPr>
            <p:ph type="title"/>
          </p:nvPr>
        </p:nvSpPr>
        <p:spPr>
          <a:xfrm>
            <a:off x="971550" y="188913"/>
            <a:ext cx="7124700" cy="923925"/>
          </a:xfrm>
        </p:spPr>
        <p:txBody>
          <a:bodyPr/>
          <a:lstStyle/>
          <a:p>
            <a:pPr algn="ctr"/>
            <a:r>
              <a:rPr lang="en-GB" smtClean="0"/>
              <a:t>Animal Farm – Success Criteria</a:t>
            </a:r>
          </a:p>
        </p:txBody>
      </p:sp>
      <p:sp>
        <p:nvSpPr>
          <p:cNvPr id="81922" name="Rectangle 3"/>
          <p:cNvSpPr>
            <a:spLocks noGrp="1"/>
          </p:cNvSpPr>
          <p:nvPr>
            <p:ph type="body" idx="1"/>
          </p:nvPr>
        </p:nvSpPr>
        <p:spPr>
          <a:xfrm>
            <a:off x="1042988" y="1268413"/>
            <a:ext cx="3490912" cy="4681537"/>
          </a:xfrm>
        </p:spPr>
        <p:txBody>
          <a:bodyPr/>
          <a:lstStyle/>
          <a:p>
            <a:pPr>
              <a:buFont typeface="Wingdings 2" pitchFamily="18" charset="2"/>
              <a:buNone/>
            </a:pPr>
            <a:r>
              <a:rPr lang="en-GB" sz="2000" b="1" u="sng" smtClean="0"/>
              <a:t>INTRODUCTION:</a:t>
            </a:r>
          </a:p>
          <a:p>
            <a:pPr>
              <a:buFont typeface="Wingdings 2" pitchFamily="18" charset="2"/>
              <a:buNone/>
            </a:pPr>
            <a:endParaRPr lang="en-GB" sz="2000" b="1" u="sng" smtClean="0"/>
          </a:p>
          <a:p>
            <a:r>
              <a:rPr lang="en-GB" sz="2000" b="1" smtClean="0"/>
              <a:t>Get straight to the point!</a:t>
            </a:r>
          </a:p>
          <a:p>
            <a:r>
              <a:rPr lang="en-GB" sz="2000" b="1" smtClean="0"/>
              <a:t>Indicate the ideas you will write about</a:t>
            </a:r>
          </a:p>
          <a:p>
            <a:r>
              <a:rPr lang="en-GB" sz="2000" b="1" smtClean="0"/>
              <a:t>Identify the techniques you will write about </a:t>
            </a:r>
          </a:p>
          <a:p>
            <a:r>
              <a:rPr lang="en-GB" sz="2000" b="1" smtClean="0"/>
              <a:t>Make clear your point of view</a:t>
            </a:r>
          </a:p>
        </p:txBody>
      </p:sp>
      <p:sp>
        <p:nvSpPr>
          <p:cNvPr id="81923" name="Text Box 4"/>
          <p:cNvSpPr txBox="1">
            <a:spLocks noChangeArrowheads="1"/>
          </p:cNvSpPr>
          <p:nvPr/>
        </p:nvSpPr>
        <p:spPr bwMode="auto">
          <a:xfrm>
            <a:off x="4984750" y="1720850"/>
            <a:ext cx="3187700" cy="366713"/>
          </a:xfrm>
          <a:prstGeom prst="rect">
            <a:avLst/>
          </a:prstGeom>
          <a:noFill/>
          <a:ln w="9525">
            <a:noFill/>
            <a:miter lim="800000"/>
            <a:headEnd/>
            <a:tailEnd/>
          </a:ln>
        </p:spPr>
        <p:txBody>
          <a:bodyPr>
            <a:spAutoFit/>
          </a:bodyPr>
          <a:lstStyle/>
          <a:p>
            <a:endParaRPr lang="en-GB"/>
          </a:p>
        </p:txBody>
      </p:sp>
      <p:sp>
        <p:nvSpPr>
          <p:cNvPr id="81924" name="Rectangle 5"/>
          <p:cNvSpPr>
            <a:spLocks noChangeArrowheads="1"/>
          </p:cNvSpPr>
          <p:nvPr/>
        </p:nvSpPr>
        <p:spPr bwMode="auto">
          <a:xfrm>
            <a:off x="4787900" y="1412875"/>
            <a:ext cx="4176713" cy="5340350"/>
          </a:xfrm>
          <a:prstGeom prst="rect">
            <a:avLst/>
          </a:prstGeom>
          <a:noFill/>
          <a:ln w="9525">
            <a:noFill/>
            <a:miter lim="800000"/>
            <a:headEnd/>
            <a:tailEnd/>
          </a:ln>
        </p:spPr>
        <p:txBody>
          <a:bodyPr>
            <a:spAutoFit/>
          </a:bodyPr>
          <a:lstStyle/>
          <a:p>
            <a:r>
              <a:rPr lang="en-GB" sz="2000" b="1" u="sng"/>
              <a:t>PARAGRAPHS:</a:t>
            </a:r>
          </a:p>
          <a:p>
            <a:endParaRPr lang="en-GB" b="1" u="sng"/>
          </a:p>
          <a:p>
            <a:pPr>
              <a:buFontTx/>
              <a:buChar char="•"/>
            </a:pPr>
            <a:r>
              <a:rPr lang="en-GB" b="1"/>
              <a:t>Get straight to the point in your Topic Sentence! </a:t>
            </a:r>
            <a:r>
              <a:rPr lang="en-GB" b="1" i="1"/>
              <a:t>E.g. George Orwell shows the breakdown of a society through his exploration of the theme of betrayal.</a:t>
            </a:r>
          </a:p>
          <a:p>
            <a:endParaRPr lang="en-GB" b="1" i="1"/>
          </a:p>
          <a:p>
            <a:pPr>
              <a:buFontTx/>
              <a:buChar char="•"/>
            </a:pPr>
            <a:r>
              <a:rPr lang="en-GB" b="1"/>
              <a:t>Show your knowledge of the text </a:t>
            </a:r>
          </a:p>
          <a:p>
            <a:endParaRPr lang="en-GB" b="1"/>
          </a:p>
          <a:p>
            <a:pPr>
              <a:buFontTx/>
              <a:buChar char="•"/>
            </a:pPr>
            <a:r>
              <a:rPr lang="en-GB" b="1"/>
              <a:t>Identify the techniques you will write about </a:t>
            </a:r>
          </a:p>
          <a:p>
            <a:endParaRPr lang="en-GB" b="1"/>
          </a:p>
          <a:p>
            <a:pPr>
              <a:buFontTx/>
              <a:buChar char="•"/>
            </a:pPr>
            <a:r>
              <a:rPr lang="en-GB" b="1"/>
              <a:t>Analyse your quotation well</a:t>
            </a:r>
          </a:p>
          <a:p>
            <a:endParaRPr lang="en-GB" b="1"/>
          </a:p>
          <a:p>
            <a:pPr>
              <a:buFontTx/>
              <a:buChar char="•"/>
            </a:pPr>
            <a:r>
              <a:rPr lang="en-GB" b="1"/>
              <a:t>Make clear your point of view</a:t>
            </a:r>
          </a:p>
          <a:p>
            <a:endParaRPr lang="en-GB" b="1" u="sng"/>
          </a:p>
          <a:p>
            <a:pPr>
              <a:buFontTx/>
              <a:buChar char="•"/>
            </a:pPr>
            <a:r>
              <a:rPr lang="en-GB" b="1" u="sng"/>
              <a:t>Keep the question in mind – refer back to the task</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p:nvPr>
        </p:nvSpPr>
        <p:spPr/>
        <p:txBody>
          <a:bodyPr/>
          <a:lstStyle/>
          <a:p>
            <a:pPr algn="ctr"/>
            <a:r>
              <a:rPr lang="en-GB" smtClean="0"/>
              <a:t>Animal Farm – Success Criteria</a:t>
            </a:r>
          </a:p>
        </p:txBody>
      </p:sp>
      <p:sp>
        <p:nvSpPr>
          <p:cNvPr id="82946" name="Content Placeholder 2"/>
          <p:cNvSpPr>
            <a:spLocks noGrp="1"/>
          </p:cNvSpPr>
          <p:nvPr>
            <p:ph idx="1"/>
          </p:nvPr>
        </p:nvSpPr>
        <p:spPr/>
        <p:txBody>
          <a:bodyPr/>
          <a:lstStyle/>
          <a:p>
            <a:r>
              <a:rPr lang="en-GB" sz="2000" smtClean="0"/>
              <a:t>What other things make a good essay?</a:t>
            </a:r>
          </a:p>
          <a:p>
            <a:endParaRPr lang="en-GB" sz="2000" smtClean="0"/>
          </a:p>
          <a:p>
            <a:r>
              <a:rPr lang="en-GB" sz="2000" smtClean="0"/>
              <a:t>Think about language, structure, references to the text…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548680"/>
            <a:ext cx="7124700" cy="923925"/>
          </a:xfrm>
        </p:spPr>
        <p:txBody>
          <a:bodyPr/>
          <a:lstStyle/>
          <a:p>
            <a:pPr algn="ctr"/>
            <a:r>
              <a:rPr lang="en-GB" dirty="0" smtClean="0"/>
              <a:t>Chapter </a:t>
            </a:r>
            <a:r>
              <a:rPr lang="en-GB" dirty="0"/>
              <a:t>2</a:t>
            </a:r>
            <a:br>
              <a:rPr lang="en-GB" dirty="0"/>
            </a:br>
            <a:r>
              <a:rPr lang="en-GB" sz="2400" dirty="0"/>
              <a:t>A</a:t>
            </a:r>
            <a:r>
              <a:rPr lang="en-GB" sz="2400" dirty="0" smtClean="0"/>
              <a:t>nswer </a:t>
            </a:r>
            <a:r>
              <a:rPr lang="en-GB" sz="2400" dirty="0"/>
              <a:t>these questions in your jotters:</a:t>
            </a:r>
            <a:r>
              <a:rPr lang="en-GB" dirty="0"/>
              <a:t/>
            </a:r>
            <a:br>
              <a:rPr lang="en-GB" dirty="0"/>
            </a:br>
            <a:endParaRPr lang="en-GB" dirty="0"/>
          </a:p>
        </p:txBody>
      </p:sp>
      <p:sp>
        <p:nvSpPr>
          <p:cNvPr id="3" name="Content Placeholder 2"/>
          <p:cNvSpPr>
            <a:spLocks noGrp="1"/>
          </p:cNvSpPr>
          <p:nvPr>
            <p:ph idx="1"/>
          </p:nvPr>
        </p:nvSpPr>
        <p:spPr>
          <a:xfrm>
            <a:off x="179512" y="1340768"/>
            <a:ext cx="8784976" cy="5517232"/>
          </a:xfrm>
        </p:spPr>
        <p:txBody>
          <a:bodyPr/>
          <a:lstStyle/>
          <a:p>
            <a:pPr>
              <a:lnSpc>
                <a:spcPct val="150000"/>
              </a:lnSpc>
              <a:buAutoNum type="arabicPeriod"/>
            </a:pPr>
            <a:r>
              <a:rPr lang="en-GB" dirty="0" smtClean="0"/>
              <a:t>How have the pigs ‘elaborated Old Major’s teachings into a complete system of thought’? What differences are there between the Seven Commandments and what Major tells the animals not to do?</a:t>
            </a:r>
          </a:p>
          <a:p>
            <a:pPr>
              <a:lnSpc>
                <a:spcPct val="150000"/>
              </a:lnSpc>
              <a:buAutoNum type="arabicPeriod"/>
            </a:pPr>
            <a:r>
              <a:rPr lang="en-GB" dirty="0" smtClean="0"/>
              <a:t>Do you think the questions asked by the animals in the education classes are ‘foolish’?</a:t>
            </a:r>
          </a:p>
          <a:p>
            <a:pPr>
              <a:lnSpc>
                <a:spcPct val="150000"/>
              </a:lnSpc>
              <a:buAutoNum type="arabicPeriod"/>
            </a:pPr>
            <a:r>
              <a:rPr lang="en-GB" dirty="0" smtClean="0"/>
              <a:t>Why do you think Orwell chooses to call Boxer and Clover the pigs’ ‘most faithful disciples’?</a:t>
            </a:r>
          </a:p>
          <a:p>
            <a:pPr>
              <a:lnSpc>
                <a:spcPct val="150000"/>
              </a:lnSpc>
              <a:buAutoNum type="arabicPeriod"/>
            </a:pPr>
            <a:r>
              <a:rPr lang="en-GB" dirty="0" smtClean="0"/>
              <a:t>Why does the Rebellion happen? Does this tell us anything about the influence of Animalism on the animals?</a:t>
            </a:r>
          </a:p>
          <a:p>
            <a:pPr>
              <a:lnSpc>
                <a:spcPct val="150000"/>
              </a:lnSpc>
              <a:buAutoNum type="arabicPeriod"/>
            </a:pPr>
            <a:r>
              <a:rPr lang="en-GB" dirty="0" smtClean="0"/>
              <a:t>Why do you think Orwell has Snowball make mistakes in his writing?</a:t>
            </a:r>
            <a:endParaRPr lang="en-GB" dirty="0"/>
          </a:p>
        </p:txBody>
      </p:sp>
    </p:spTree>
    <p:extLst>
      <p:ext uri="{BB962C8B-B14F-4D97-AF65-F5344CB8AC3E}">
        <p14:creationId xmlns:p14="http://schemas.microsoft.com/office/powerpoint/2010/main" val="140755359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p:cNvSpPr>
          <p:nvPr>
            <p:ph type="title"/>
          </p:nvPr>
        </p:nvSpPr>
        <p:spPr/>
        <p:txBody>
          <a:bodyPr/>
          <a:lstStyle/>
          <a:p>
            <a:pPr algn="ctr"/>
            <a:r>
              <a:rPr lang="en-GB" i="1" smtClean="0"/>
              <a:t>Animal Farm </a:t>
            </a:r>
            <a:r>
              <a:rPr lang="en-GB" smtClean="0"/>
              <a:t>– Critical Essay</a:t>
            </a:r>
          </a:p>
        </p:txBody>
      </p:sp>
      <p:sp>
        <p:nvSpPr>
          <p:cNvPr id="77826" name="Rectangle 3"/>
          <p:cNvSpPr>
            <a:spLocks noGrp="1"/>
          </p:cNvSpPr>
          <p:nvPr>
            <p:ph type="body" idx="1"/>
          </p:nvPr>
        </p:nvSpPr>
        <p:spPr/>
        <p:txBody>
          <a:bodyPr/>
          <a:lstStyle/>
          <a:p>
            <a:r>
              <a:rPr lang="en-GB" sz="2000" smtClean="0"/>
              <a:t>We are now going to continue working on our FIRST DRAFTS</a:t>
            </a:r>
          </a:p>
          <a:p>
            <a:endParaRPr lang="en-GB" sz="2000" smtClean="0"/>
          </a:p>
          <a:p>
            <a:r>
              <a:rPr lang="en-GB" sz="2000" smtClean="0"/>
              <a:t>By the end of the period, you should have completed your essays</a:t>
            </a:r>
          </a:p>
          <a:p>
            <a:endParaRPr lang="en-GB" sz="2000" smtClean="0"/>
          </a:p>
          <a:p>
            <a:r>
              <a:rPr lang="en-GB" sz="2000" smtClean="0"/>
              <a:t>Use your plans and worksheets to guide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8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78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p:cNvSpPr>
          <p:nvPr>
            <p:ph type="title"/>
          </p:nvPr>
        </p:nvSpPr>
        <p:spPr>
          <a:xfrm>
            <a:off x="971550" y="188913"/>
            <a:ext cx="7124700" cy="923925"/>
          </a:xfrm>
        </p:spPr>
        <p:txBody>
          <a:bodyPr/>
          <a:lstStyle/>
          <a:p>
            <a:pPr algn="ctr"/>
            <a:r>
              <a:rPr lang="en-GB" smtClean="0"/>
              <a:t>Animal Farm – Success Criteria</a:t>
            </a:r>
          </a:p>
        </p:txBody>
      </p:sp>
      <p:sp>
        <p:nvSpPr>
          <p:cNvPr id="84994" name="Rectangle 3"/>
          <p:cNvSpPr>
            <a:spLocks noGrp="1"/>
          </p:cNvSpPr>
          <p:nvPr>
            <p:ph type="body" idx="1"/>
          </p:nvPr>
        </p:nvSpPr>
        <p:spPr>
          <a:xfrm>
            <a:off x="1042988" y="1268413"/>
            <a:ext cx="3490912" cy="4681537"/>
          </a:xfrm>
        </p:spPr>
        <p:txBody>
          <a:bodyPr/>
          <a:lstStyle/>
          <a:p>
            <a:pPr>
              <a:buFont typeface="Wingdings 2" pitchFamily="18" charset="2"/>
              <a:buNone/>
            </a:pPr>
            <a:r>
              <a:rPr lang="en-GB" sz="2000" b="1" u="sng" smtClean="0"/>
              <a:t>INTRODUCTION:</a:t>
            </a:r>
          </a:p>
          <a:p>
            <a:pPr>
              <a:buFont typeface="Wingdings 2" pitchFamily="18" charset="2"/>
              <a:buNone/>
            </a:pPr>
            <a:endParaRPr lang="en-GB" sz="2000" b="1" u="sng" smtClean="0"/>
          </a:p>
          <a:p>
            <a:r>
              <a:rPr lang="en-GB" sz="2000" b="1" smtClean="0"/>
              <a:t>Get straight to the point!</a:t>
            </a:r>
          </a:p>
          <a:p>
            <a:r>
              <a:rPr lang="en-GB" sz="2000" b="1" smtClean="0"/>
              <a:t>Indicate the ideas you will write about</a:t>
            </a:r>
          </a:p>
          <a:p>
            <a:r>
              <a:rPr lang="en-GB" sz="2000" b="1" smtClean="0"/>
              <a:t>Identify the techniques you will write about </a:t>
            </a:r>
          </a:p>
          <a:p>
            <a:r>
              <a:rPr lang="en-GB" sz="2000" b="1" smtClean="0"/>
              <a:t>Make clear your point of view</a:t>
            </a:r>
          </a:p>
        </p:txBody>
      </p:sp>
      <p:sp>
        <p:nvSpPr>
          <p:cNvPr id="84995" name="Text Box 4"/>
          <p:cNvSpPr txBox="1">
            <a:spLocks noChangeArrowheads="1"/>
          </p:cNvSpPr>
          <p:nvPr/>
        </p:nvSpPr>
        <p:spPr bwMode="auto">
          <a:xfrm>
            <a:off x="4984750" y="1720850"/>
            <a:ext cx="3187700" cy="366713"/>
          </a:xfrm>
          <a:prstGeom prst="rect">
            <a:avLst/>
          </a:prstGeom>
          <a:noFill/>
          <a:ln w="9525">
            <a:noFill/>
            <a:miter lim="800000"/>
            <a:headEnd/>
            <a:tailEnd/>
          </a:ln>
        </p:spPr>
        <p:txBody>
          <a:bodyPr>
            <a:spAutoFit/>
          </a:bodyPr>
          <a:lstStyle/>
          <a:p>
            <a:endParaRPr lang="en-GB"/>
          </a:p>
        </p:txBody>
      </p:sp>
      <p:sp>
        <p:nvSpPr>
          <p:cNvPr id="84996" name="Rectangle 5"/>
          <p:cNvSpPr>
            <a:spLocks noChangeArrowheads="1"/>
          </p:cNvSpPr>
          <p:nvPr/>
        </p:nvSpPr>
        <p:spPr bwMode="auto">
          <a:xfrm>
            <a:off x="4787900" y="1412875"/>
            <a:ext cx="4176713" cy="5340350"/>
          </a:xfrm>
          <a:prstGeom prst="rect">
            <a:avLst/>
          </a:prstGeom>
          <a:noFill/>
          <a:ln w="9525">
            <a:noFill/>
            <a:miter lim="800000"/>
            <a:headEnd/>
            <a:tailEnd/>
          </a:ln>
        </p:spPr>
        <p:txBody>
          <a:bodyPr>
            <a:spAutoFit/>
          </a:bodyPr>
          <a:lstStyle/>
          <a:p>
            <a:r>
              <a:rPr lang="en-GB" sz="2000" b="1" u="sng"/>
              <a:t>PARAGRAPHS:</a:t>
            </a:r>
          </a:p>
          <a:p>
            <a:endParaRPr lang="en-GB" b="1" u="sng"/>
          </a:p>
          <a:p>
            <a:pPr>
              <a:buFontTx/>
              <a:buChar char="•"/>
            </a:pPr>
            <a:r>
              <a:rPr lang="en-GB" b="1"/>
              <a:t>Get straight to the point in your Topic Sentence! </a:t>
            </a:r>
            <a:r>
              <a:rPr lang="en-GB" b="1" i="1"/>
              <a:t>E.g. George Orwell shows the breakdown of a society through his exploration of the theme of betrayal.</a:t>
            </a:r>
          </a:p>
          <a:p>
            <a:endParaRPr lang="en-GB" b="1" i="1"/>
          </a:p>
          <a:p>
            <a:pPr>
              <a:buFontTx/>
              <a:buChar char="•"/>
            </a:pPr>
            <a:r>
              <a:rPr lang="en-GB" b="1"/>
              <a:t>Show your knowledge of the text </a:t>
            </a:r>
          </a:p>
          <a:p>
            <a:endParaRPr lang="en-GB" b="1"/>
          </a:p>
          <a:p>
            <a:pPr>
              <a:buFontTx/>
              <a:buChar char="•"/>
            </a:pPr>
            <a:r>
              <a:rPr lang="en-GB" b="1"/>
              <a:t>Identify the techniques you will write about </a:t>
            </a:r>
          </a:p>
          <a:p>
            <a:endParaRPr lang="en-GB" b="1"/>
          </a:p>
          <a:p>
            <a:pPr>
              <a:buFontTx/>
              <a:buChar char="•"/>
            </a:pPr>
            <a:r>
              <a:rPr lang="en-GB" b="1"/>
              <a:t>Analyse your quotation well</a:t>
            </a:r>
          </a:p>
          <a:p>
            <a:endParaRPr lang="en-GB" b="1"/>
          </a:p>
          <a:p>
            <a:pPr>
              <a:buFontTx/>
              <a:buChar char="•"/>
            </a:pPr>
            <a:r>
              <a:rPr lang="en-GB" b="1"/>
              <a:t>Make clear your point of view</a:t>
            </a:r>
          </a:p>
          <a:p>
            <a:endParaRPr lang="en-GB" b="1" u="sng"/>
          </a:p>
          <a:p>
            <a:pPr>
              <a:buFontTx/>
              <a:buChar char="•"/>
            </a:pPr>
            <a:r>
              <a:rPr lang="en-GB" b="1" u="sng"/>
              <a:t>Keep the question in mind – refer back to the task</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p:txBody>
          <a:bodyPr/>
          <a:lstStyle/>
          <a:p>
            <a:pPr algn="ctr"/>
            <a:r>
              <a:rPr lang="en-GB" i="1" smtClean="0"/>
              <a:t>Animal Farm </a:t>
            </a:r>
            <a:r>
              <a:rPr lang="en-GB" smtClean="0"/>
              <a:t>by George Orwell</a:t>
            </a:r>
          </a:p>
        </p:txBody>
      </p:sp>
      <p:sp>
        <p:nvSpPr>
          <p:cNvPr id="3" name="Content Placeholder 2"/>
          <p:cNvSpPr>
            <a:spLocks noGrp="1"/>
          </p:cNvSpPr>
          <p:nvPr>
            <p:ph idx="1"/>
          </p:nvPr>
        </p:nvSpPr>
        <p:spPr/>
        <p:txBody>
          <a:bodyPr/>
          <a:lstStyle/>
          <a:p>
            <a:pPr marL="0" indent="0">
              <a:buFont typeface="Wingdings 2" pitchFamily="18" charset="2"/>
              <a:buNone/>
              <a:defRPr/>
            </a:pPr>
            <a:r>
              <a:rPr lang="en-GB" dirty="0" smtClean="0"/>
              <a:t>Lesson Objectives:</a:t>
            </a:r>
          </a:p>
          <a:p>
            <a:pPr>
              <a:defRPr/>
            </a:pPr>
            <a:r>
              <a:rPr lang="en-GB" dirty="0" smtClean="0"/>
              <a:t>Personal Reading</a:t>
            </a:r>
          </a:p>
          <a:p>
            <a:pPr>
              <a:defRPr/>
            </a:pPr>
            <a:r>
              <a:rPr lang="en-GB" dirty="0" smtClean="0"/>
              <a:t>Recap the success criteria for the essay</a:t>
            </a:r>
          </a:p>
          <a:p>
            <a:pPr>
              <a:defRPr/>
            </a:pPr>
            <a:r>
              <a:rPr lang="en-GB" dirty="0" smtClean="0"/>
              <a:t>Look at exemplar essays to evaluate good and bad points</a:t>
            </a:r>
          </a:p>
          <a:p>
            <a:pPr>
              <a:defRPr/>
            </a:pPr>
            <a:r>
              <a:rPr lang="en-GB" dirty="0" smtClean="0"/>
              <a:t>Peer evaluate your partner’s essay</a:t>
            </a:r>
          </a:p>
          <a:p>
            <a:pPr>
              <a:defRPr/>
            </a:pPr>
            <a:r>
              <a:rPr lang="en-GB" dirty="0" smtClean="0"/>
              <a:t>Reflect on your own essay</a:t>
            </a:r>
            <a:endParaRPr lang="en-GB"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p:cNvSpPr>
          <p:nvPr>
            <p:ph type="title"/>
          </p:nvPr>
        </p:nvSpPr>
        <p:spPr>
          <a:xfrm>
            <a:off x="971550" y="188913"/>
            <a:ext cx="7124700" cy="923925"/>
          </a:xfrm>
        </p:spPr>
        <p:txBody>
          <a:bodyPr/>
          <a:lstStyle/>
          <a:p>
            <a:pPr algn="ctr"/>
            <a:r>
              <a:rPr lang="en-GB" smtClean="0"/>
              <a:t>Animal Farm – Success Criteria</a:t>
            </a:r>
          </a:p>
        </p:txBody>
      </p:sp>
      <p:sp>
        <p:nvSpPr>
          <p:cNvPr id="87042" name="Rectangle 3"/>
          <p:cNvSpPr>
            <a:spLocks noGrp="1"/>
          </p:cNvSpPr>
          <p:nvPr>
            <p:ph type="body" idx="1"/>
          </p:nvPr>
        </p:nvSpPr>
        <p:spPr>
          <a:xfrm>
            <a:off x="1042988" y="1268413"/>
            <a:ext cx="3490912" cy="4681537"/>
          </a:xfrm>
        </p:spPr>
        <p:txBody>
          <a:bodyPr/>
          <a:lstStyle/>
          <a:p>
            <a:pPr>
              <a:buFont typeface="Wingdings 2" pitchFamily="18" charset="2"/>
              <a:buNone/>
            </a:pPr>
            <a:r>
              <a:rPr lang="en-GB" sz="2000" b="1" u="sng" smtClean="0"/>
              <a:t>INTRODUCTION:</a:t>
            </a:r>
          </a:p>
          <a:p>
            <a:pPr>
              <a:buFont typeface="Wingdings 2" pitchFamily="18" charset="2"/>
              <a:buNone/>
            </a:pPr>
            <a:endParaRPr lang="en-GB" sz="2000" b="1" u="sng" smtClean="0"/>
          </a:p>
          <a:p>
            <a:r>
              <a:rPr lang="en-GB" sz="2000" b="1" smtClean="0"/>
              <a:t>Get straight to the point!</a:t>
            </a:r>
          </a:p>
          <a:p>
            <a:r>
              <a:rPr lang="en-GB" sz="2000" b="1" smtClean="0"/>
              <a:t>Indicate the ideas you will write about</a:t>
            </a:r>
          </a:p>
          <a:p>
            <a:r>
              <a:rPr lang="en-GB" sz="2000" b="1" smtClean="0"/>
              <a:t>Identify the techniques you will write about </a:t>
            </a:r>
          </a:p>
          <a:p>
            <a:r>
              <a:rPr lang="en-GB" sz="2000" b="1" smtClean="0"/>
              <a:t>Make clear your point of view</a:t>
            </a:r>
          </a:p>
        </p:txBody>
      </p:sp>
      <p:sp>
        <p:nvSpPr>
          <p:cNvPr id="87043" name="Text Box 4"/>
          <p:cNvSpPr txBox="1">
            <a:spLocks noChangeArrowheads="1"/>
          </p:cNvSpPr>
          <p:nvPr/>
        </p:nvSpPr>
        <p:spPr bwMode="auto">
          <a:xfrm>
            <a:off x="4984750" y="1720850"/>
            <a:ext cx="3187700" cy="366713"/>
          </a:xfrm>
          <a:prstGeom prst="rect">
            <a:avLst/>
          </a:prstGeom>
          <a:noFill/>
          <a:ln w="9525">
            <a:noFill/>
            <a:miter lim="800000"/>
            <a:headEnd/>
            <a:tailEnd/>
          </a:ln>
        </p:spPr>
        <p:txBody>
          <a:bodyPr>
            <a:spAutoFit/>
          </a:bodyPr>
          <a:lstStyle/>
          <a:p>
            <a:endParaRPr lang="en-GB"/>
          </a:p>
        </p:txBody>
      </p:sp>
      <p:sp>
        <p:nvSpPr>
          <p:cNvPr id="87044" name="Rectangle 5"/>
          <p:cNvSpPr>
            <a:spLocks noChangeArrowheads="1"/>
          </p:cNvSpPr>
          <p:nvPr/>
        </p:nvSpPr>
        <p:spPr bwMode="auto">
          <a:xfrm>
            <a:off x="4787900" y="1412875"/>
            <a:ext cx="4176713" cy="5340350"/>
          </a:xfrm>
          <a:prstGeom prst="rect">
            <a:avLst/>
          </a:prstGeom>
          <a:noFill/>
          <a:ln w="9525">
            <a:noFill/>
            <a:miter lim="800000"/>
            <a:headEnd/>
            <a:tailEnd/>
          </a:ln>
        </p:spPr>
        <p:txBody>
          <a:bodyPr>
            <a:spAutoFit/>
          </a:bodyPr>
          <a:lstStyle/>
          <a:p>
            <a:r>
              <a:rPr lang="en-GB" sz="2000" b="1" u="sng"/>
              <a:t>PARAGRAPHS:</a:t>
            </a:r>
          </a:p>
          <a:p>
            <a:endParaRPr lang="en-GB" b="1" u="sng"/>
          </a:p>
          <a:p>
            <a:pPr>
              <a:buFontTx/>
              <a:buChar char="•"/>
            </a:pPr>
            <a:r>
              <a:rPr lang="en-GB" b="1"/>
              <a:t>Get straight to the point in your Topic Sentence! </a:t>
            </a:r>
            <a:r>
              <a:rPr lang="en-GB" b="1" i="1"/>
              <a:t>E.g. George Orwell shows the breakdown of a society through his exploration of the theme of betrayal.</a:t>
            </a:r>
          </a:p>
          <a:p>
            <a:endParaRPr lang="en-GB" b="1" i="1"/>
          </a:p>
          <a:p>
            <a:pPr>
              <a:buFontTx/>
              <a:buChar char="•"/>
            </a:pPr>
            <a:r>
              <a:rPr lang="en-GB" b="1"/>
              <a:t>Show your knowledge of the text </a:t>
            </a:r>
          </a:p>
          <a:p>
            <a:endParaRPr lang="en-GB" b="1"/>
          </a:p>
          <a:p>
            <a:pPr>
              <a:buFontTx/>
              <a:buChar char="•"/>
            </a:pPr>
            <a:r>
              <a:rPr lang="en-GB" b="1"/>
              <a:t>Identify the techniques you will write about </a:t>
            </a:r>
          </a:p>
          <a:p>
            <a:endParaRPr lang="en-GB" b="1"/>
          </a:p>
          <a:p>
            <a:pPr>
              <a:buFontTx/>
              <a:buChar char="•"/>
            </a:pPr>
            <a:r>
              <a:rPr lang="en-GB" b="1"/>
              <a:t>Analyse your quotation well</a:t>
            </a:r>
          </a:p>
          <a:p>
            <a:endParaRPr lang="en-GB" b="1"/>
          </a:p>
          <a:p>
            <a:pPr>
              <a:buFontTx/>
              <a:buChar char="•"/>
            </a:pPr>
            <a:r>
              <a:rPr lang="en-GB" b="1"/>
              <a:t>Make clear your point of view</a:t>
            </a:r>
          </a:p>
          <a:p>
            <a:endParaRPr lang="en-GB" b="1" u="sng"/>
          </a:p>
          <a:p>
            <a:pPr>
              <a:buFontTx/>
              <a:buChar char="•"/>
            </a:pPr>
            <a:r>
              <a:rPr lang="en-GB" b="1" u="sng"/>
              <a:t>Keep the question in mind – refer back to the task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704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704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704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704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704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704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7044">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7044">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704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1" nodeType="clickEffect">
                                  <p:stCondLst>
                                    <p:cond delay="0"/>
                                  </p:stCondLst>
                                  <p:childTnLst>
                                    <p:set>
                                      <p:cBhvr>
                                        <p:cTn id="46" dur="1" fill="hold">
                                          <p:stCondLst>
                                            <p:cond delay="0"/>
                                          </p:stCondLst>
                                        </p:cTn>
                                        <p:tgtEl>
                                          <p:spTgt spid="87044">
                                            <p:txEl>
                                              <p:pRg st="0" end="0"/>
                                            </p:txEl>
                                          </p:spTgt>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87044">
                                            <p:txEl>
                                              <p:pRg st="2" end="2"/>
                                            </p:txEl>
                                          </p:spTgt>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87044">
                                            <p:txEl>
                                              <p:pRg st="4" end="4"/>
                                            </p:txEl>
                                          </p:spTgt>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87044">
                                            <p:txEl>
                                              <p:pRg st="8" end="8"/>
                                            </p:txEl>
                                          </p:spTgt>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87044">
                                            <p:txEl>
                                              <p:pRg st="10" end="1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8704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build="p"/>
      <p:bldP spid="87044" grpId="0" uiExpand="1" build="allAtOnce"/>
      <p:bldP spid="87044" grpId="1" uiExpand="1" build="allAtOnce"/>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p:cNvSpPr>
            <a:spLocks noGrp="1"/>
          </p:cNvSpPr>
          <p:nvPr>
            <p:ph type="title"/>
          </p:nvPr>
        </p:nvSpPr>
        <p:spPr/>
        <p:txBody>
          <a:bodyPr/>
          <a:lstStyle/>
          <a:p>
            <a:pPr algn="ctr"/>
            <a:r>
              <a:rPr lang="en-GB" smtClean="0"/>
              <a:t>Animal Farm – Success Criteria</a:t>
            </a:r>
          </a:p>
        </p:txBody>
      </p:sp>
      <p:sp>
        <p:nvSpPr>
          <p:cNvPr id="3" name="Content Placeholder 2"/>
          <p:cNvSpPr>
            <a:spLocks noGrp="1"/>
          </p:cNvSpPr>
          <p:nvPr>
            <p:ph idx="1"/>
          </p:nvPr>
        </p:nvSpPr>
        <p:spPr>
          <a:xfrm>
            <a:off x="395288" y="1806575"/>
            <a:ext cx="8353425" cy="4052888"/>
          </a:xfrm>
        </p:spPr>
        <p:txBody>
          <a:bodyPr/>
          <a:lstStyle/>
          <a:p>
            <a:pPr algn="ctr">
              <a:defRPr/>
            </a:pPr>
            <a:r>
              <a:rPr lang="en-GB" sz="2000" b="1" dirty="0" smtClean="0"/>
              <a:t>What else makes a good essay?</a:t>
            </a:r>
          </a:p>
          <a:p>
            <a:pPr marL="0" indent="0" algn="ctr">
              <a:buFont typeface="Wingdings 2" pitchFamily="18" charset="2"/>
              <a:buNone/>
              <a:defRPr/>
            </a:pPr>
            <a:endParaRPr lang="en-GB" sz="2000" dirty="0"/>
          </a:p>
          <a:p>
            <a:pPr marL="0" indent="0">
              <a:buFont typeface="Wingdings 2" pitchFamily="18" charset="2"/>
              <a:buNone/>
              <a:defRPr/>
            </a:pPr>
            <a:r>
              <a:rPr lang="en-GB" sz="2000" dirty="0" smtClean="0"/>
              <a:t>Language					Structure				Reference 	to text</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p:nvPr>
        </p:nvSpPr>
        <p:spPr/>
        <p:txBody>
          <a:bodyPr/>
          <a:lstStyle/>
          <a:p>
            <a:pPr algn="ctr"/>
            <a:r>
              <a:rPr lang="en-GB" i="1" smtClean="0"/>
              <a:t>Animal Farm </a:t>
            </a:r>
            <a:r>
              <a:rPr lang="en-GB" smtClean="0"/>
              <a:t>– Critical Essay</a:t>
            </a:r>
          </a:p>
        </p:txBody>
      </p:sp>
      <p:sp>
        <p:nvSpPr>
          <p:cNvPr id="3" name="Content Placeholder 2"/>
          <p:cNvSpPr>
            <a:spLocks noGrp="1"/>
          </p:cNvSpPr>
          <p:nvPr>
            <p:ph idx="1"/>
          </p:nvPr>
        </p:nvSpPr>
        <p:spPr/>
        <p:txBody>
          <a:bodyPr/>
          <a:lstStyle/>
          <a:p>
            <a:r>
              <a:rPr lang="en-GB" sz="2000" smtClean="0"/>
              <a:t>You have been given two EXEMPLAR ESSAYS</a:t>
            </a:r>
          </a:p>
          <a:p>
            <a:endParaRPr lang="en-GB" sz="2000" smtClean="0"/>
          </a:p>
          <a:p>
            <a:r>
              <a:rPr lang="en-GB" sz="2000" smtClean="0"/>
              <a:t>Look over these, and discuss with your partner which you think is best</a:t>
            </a:r>
          </a:p>
          <a:p>
            <a:endParaRPr lang="en-GB" sz="2000" smtClean="0"/>
          </a:p>
          <a:p>
            <a:r>
              <a:rPr lang="en-GB" sz="2000" smtClean="0"/>
              <a:t>List two reasons why you believe it is better than the other essay</a:t>
            </a:r>
          </a:p>
          <a:p>
            <a:endParaRPr lang="en-GB" smtClean="0"/>
          </a:p>
          <a:p>
            <a:pPr algn="ctr">
              <a:buFont typeface="Wingdings 2" pitchFamily="18" charset="2"/>
              <a:buNone/>
            </a:pPr>
            <a:r>
              <a:rPr lang="en-GB" sz="2000" b="1" smtClean="0"/>
              <a:t>YOU HAVE FIVE MINUTES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1"/>
          <p:cNvSpPr>
            <a:spLocks noGrp="1"/>
          </p:cNvSpPr>
          <p:nvPr>
            <p:ph type="title"/>
          </p:nvPr>
        </p:nvSpPr>
        <p:spPr/>
        <p:txBody>
          <a:bodyPr/>
          <a:lstStyle/>
          <a:p>
            <a:pPr algn="ctr"/>
            <a:r>
              <a:rPr lang="en-GB" i="1" smtClean="0"/>
              <a:t>Animal Farm </a:t>
            </a:r>
            <a:r>
              <a:rPr lang="en-GB" smtClean="0"/>
              <a:t>– Critical Essay</a:t>
            </a:r>
          </a:p>
        </p:txBody>
      </p:sp>
      <p:pic>
        <p:nvPicPr>
          <p:cNvPr id="90114" name="Picture 2"/>
          <p:cNvPicPr>
            <a:picLocks noGrp="1" noChangeAspect="1" noChangeArrowheads="1"/>
          </p:cNvPicPr>
          <p:nvPr>
            <p:ph idx="1"/>
          </p:nvPr>
        </p:nvPicPr>
        <p:blipFill>
          <a:blip r:embed="rId2"/>
          <a:srcRect/>
          <a:stretch>
            <a:fillRect/>
          </a:stretch>
        </p:blipFill>
        <p:spPr>
          <a:xfrm>
            <a:off x="3348038" y="1628775"/>
            <a:ext cx="2474912" cy="2481263"/>
          </a:xfrm>
        </p:spPr>
      </p:pic>
      <p:sp>
        <p:nvSpPr>
          <p:cNvPr id="4" name="Rectangle 3"/>
          <p:cNvSpPr/>
          <p:nvPr/>
        </p:nvSpPr>
        <p:spPr>
          <a:xfrm>
            <a:off x="1042988" y="4437063"/>
            <a:ext cx="6913562" cy="1477962"/>
          </a:xfrm>
          <a:prstGeom prst="rect">
            <a:avLst/>
          </a:prstGeom>
        </p:spPr>
        <p:txBody>
          <a:bodyPr>
            <a:spAutoFit/>
          </a:bodyPr>
          <a:lstStyle/>
          <a:p>
            <a:pPr marL="342900" indent="-342900">
              <a:lnSpc>
                <a:spcPct val="90000"/>
              </a:lnSpc>
              <a:buFont typeface="Arial" pitchFamily="34" charset="0"/>
              <a:buChar char="•"/>
              <a:defRPr/>
            </a:pPr>
            <a:r>
              <a:rPr lang="en-GB" sz="2000" dirty="0">
                <a:latin typeface="+mn-lt"/>
              </a:rPr>
              <a:t>Having someone else look at our work can often help it to become better</a:t>
            </a:r>
          </a:p>
          <a:p>
            <a:pPr>
              <a:lnSpc>
                <a:spcPct val="90000"/>
              </a:lnSpc>
              <a:defRPr/>
            </a:pPr>
            <a:endParaRPr lang="en-GB" sz="2000" dirty="0">
              <a:latin typeface="+mn-lt"/>
            </a:endParaRPr>
          </a:p>
          <a:p>
            <a:pPr marL="342900" indent="-342900">
              <a:lnSpc>
                <a:spcPct val="90000"/>
              </a:lnSpc>
              <a:buFont typeface="Arial" pitchFamily="34" charset="0"/>
              <a:buChar char="•"/>
              <a:defRPr/>
            </a:pPr>
            <a:r>
              <a:rPr lang="en-GB" sz="2000" dirty="0">
                <a:latin typeface="+mn-lt"/>
              </a:rPr>
              <a:t>They can see strengths or mistakes that we sometimes cannot see ourselves</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a:spLocks noGrp="1"/>
          </p:cNvSpPr>
          <p:nvPr>
            <p:ph type="title"/>
          </p:nvPr>
        </p:nvSpPr>
        <p:spPr/>
        <p:txBody>
          <a:bodyPr/>
          <a:lstStyle/>
          <a:p>
            <a:pPr algn="ctr"/>
            <a:r>
              <a:rPr lang="en-GB" i="1" smtClean="0"/>
              <a:t>Animal Farm </a:t>
            </a:r>
            <a:r>
              <a:rPr lang="en-GB" smtClean="0"/>
              <a:t>– Critical Essay</a:t>
            </a:r>
          </a:p>
        </p:txBody>
      </p:sp>
      <p:sp>
        <p:nvSpPr>
          <p:cNvPr id="3" name="Content Placeholder 2"/>
          <p:cNvSpPr>
            <a:spLocks noGrp="1"/>
          </p:cNvSpPr>
          <p:nvPr>
            <p:ph idx="1"/>
          </p:nvPr>
        </p:nvSpPr>
        <p:spPr>
          <a:xfrm>
            <a:off x="1009650" y="1806575"/>
            <a:ext cx="7810500" cy="4052888"/>
          </a:xfrm>
        </p:spPr>
        <p:txBody>
          <a:bodyPr/>
          <a:lstStyle/>
          <a:p>
            <a:pPr>
              <a:defRPr/>
            </a:pPr>
            <a:r>
              <a:rPr lang="en-GB" sz="2000" dirty="0" smtClean="0"/>
              <a:t>We are now going to complete some PEER EVALUATION</a:t>
            </a:r>
          </a:p>
          <a:p>
            <a:pPr>
              <a:defRPr/>
            </a:pPr>
            <a:endParaRPr lang="en-GB" sz="2000" dirty="0"/>
          </a:p>
          <a:p>
            <a:pPr>
              <a:defRPr/>
            </a:pPr>
            <a:r>
              <a:rPr lang="en-GB" sz="2000" dirty="0" smtClean="0"/>
              <a:t>Read over your partner’s essay</a:t>
            </a:r>
          </a:p>
          <a:p>
            <a:pPr>
              <a:defRPr/>
            </a:pPr>
            <a:endParaRPr lang="en-GB" sz="2000" dirty="0"/>
          </a:p>
          <a:p>
            <a:pPr>
              <a:defRPr/>
            </a:pPr>
            <a:r>
              <a:rPr lang="en-GB" sz="2000" dirty="0" smtClean="0"/>
              <a:t>Using the success criteria we have discussed as a guide, note TWO STRENGTHS and TWO TARGETS for your partner’s work</a:t>
            </a:r>
          </a:p>
          <a:p>
            <a:pPr marL="0" indent="0">
              <a:buFont typeface="Wingdings 2" pitchFamily="18" charset="2"/>
              <a:buNone/>
              <a:defRPr/>
            </a:pPr>
            <a:endParaRPr lang="en-GB" sz="2000" dirty="0"/>
          </a:p>
          <a:p>
            <a:pPr marL="0" indent="0" algn="ctr">
              <a:buFont typeface="Wingdings 2" pitchFamily="18" charset="2"/>
              <a:buNone/>
              <a:defRPr/>
            </a:pPr>
            <a:r>
              <a:rPr lang="en-GB" sz="2000" b="1" dirty="0" smtClean="0"/>
              <a:t>YOU HAVE TEN MINUTES</a:t>
            </a:r>
            <a:endParaRPr lang="en-GB"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p:cNvSpPr>
            <a:spLocks noGrp="1"/>
          </p:cNvSpPr>
          <p:nvPr>
            <p:ph type="title"/>
          </p:nvPr>
        </p:nvSpPr>
        <p:spPr/>
        <p:txBody>
          <a:bodyPr/>
          <a:lstStyle/>
          <a:p>
            <a:pPr algn="ctr"/>
            <a:r>
              <a:rPr lang="en-GB" i="1" smtClean="0"/>
              <a:t>Animal Farm </a:t>
            </a:r>
            <a:r>
              <a:rPr lang="en-GB" smtClean="0"/>
              <a:t>– Critical Essay</a:t>
            </a:r>
          </a:p>
        </p:txBody>
      </p:sp>
      <p:sp>
        <p:nvSpPr>
          <p:cNvPr id="3" name="Content Placeholder 2"/>
          <p:cNvSpPr>
            <a:spLocks noGrp="1"/>
          </p:cNvSpPr>
          <p:nvPr>
            <p:ph idx="1"/>
          </p:nvPr>
        </p:nvSpPr>
        <p:spPr>
          <a:xfrm>
            <a:off x="468313" y="1806575"/>
            <a:ext cx="8351837" cy="4052888"/>
          </a:xfrm>
        </p:spPr>
        <p:txBody>
          <a:bodyPr/>
          <a:lstStyle/>
          <a:p>
            <a:pPr>
              <a:defRPr/>
            </a:pPr>
            <a:endParaRPr lang="en-GB" sz="2000" dirty="0" smtClean="0"/>
          </a:p>
          <a:p>
            <a:pPr>
              <a:defRPr/>
            </a:pPr>
            <a:r>
              <a:rPr lang="en-GB" sz="2000" dirty="0" smtClean="0"/>
              <a:t>Now, having completed PEER EVALUATION of another essay, and having looked at success criteria and exemplar essays, think about YOUR OWN WORK.</a:t>
            </a:r>
          </a:p>
          <a:p>
            <a:pPr>
              <a:defRPr/>
            </a:pPr>
            <a:endParaRPr lang="en-GB" sz="2000" dirty="0"/>
          </a:p>
          <a:p>
            <a:pPr>
              <a:defRPr/>
            </a:pPr>
            <a:r>
              <a:rPr lang="en-GB" sz="2000" dirty="0" smtClean="0"/>
              <a:t>On a Post-It, write TWO STRENGTHS and TWO TARGETS for your own essay – these should be different from the feedback your partner has given.</a:t>
            </a:r>
          </a:p>
          <a:p>
            <a:pPr>
              <a:defRPr/>
            </a:pPr>
            <a:endParaRPr lang="en-GB" sz="2000" dirty="0"/>
          </a:p>
          <a:p>
            <a:pPr>
              <a:defRPr/>
            </a:pPr>
            <a:r>
              <a:rPr lang="en-GB" sz="2000" dirty="0" smtClean="0"/>
              <a:t>Attach the Post-It to your essay, and pass to the front of your row</a:t>
            </a:r>
          </a:p>
          <a:p>
            <a:pPr marL="0" indent="0">
              <a:buFont typeface="Wingdings 2" pitchFamily="18" charset="2"/>
              <a:buNone/>
              <a:defRPr/>
            </a:pPr>
            <a:endParaRPr lang="en-GB" sz="2000" dirty="0"/>
          </a:p>
          <a:p>
            <a:pPr marL="0" indent="0" algn="ctr">
              <a:buFont typeface="Wingdings 2" pitchFamily="18" charset="2"/>
              <a:buNone/>
              <a:defRPr/>
            </a:pPr>
            <a:r>
              <a:rPr lang="en-GB" sz="2000" b="1" dirty="0" smtClean="0"/>
              <a:t>YOU HAVE TWO MINUTES </a:t>
            </a:r>
            <a:endParaRPr lang="en-GB"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p:cNvSpPr>
          <p:nvPr>
            <p:ph type="title"/>
          </p:nvPr>
        </p:nvSpPr>
        <p:spPr/>
        <p:txBody>
          <a:bodyPr/>
          <a:lstStyle/>
          <a:p>
            <a:r>
              <a:rPr lang="en-GB" i="1" smtClean="0"/>
              <a:t>Animal Farm </a:t>
            </a:r>
            <a:r>
              <a:rPr lang="en-GB" smtClean="0"/>
              <a:t>by George Orwell</a:t>
            </a:r>
          </a:p>
        </p:txBody>
      </p:sp>
      <p:sp>
        <p:nvSpPr>
          <p:cNvPr id="93186" name="Rectangle 3"/>
          <p:cNvSpPr>
            <a:spLocks noGrp="1"/>
          </p:cNvSpPr>
          <p:nvPr>
            <p:ph type="body" idx="1"/>
          </p:nvPr>
        </p:nvSpPr>
        <p:spPr/>
        <p:txBody>
          <a:bodyPr/>
          <a:lstStyle/>
          <a:p>
            <a:pPr>
              <a:buFont typeface="Wingdings 2" pitchFamily="18" charset="2"/>
              <a:buNone/>
            </a:pPr>
            <a:r>
              <a:rPr lang="en-GB" smtClean="0"/>
              <a:t>Lesson Objectives:</a:t>
            </a:r>
          </a:p>
          <a:p>
            <a:r>
              <a:rPr lang="en-GB" smtClean="0"/>
              <a:t>Personal Reading</a:t>
            </a:r>
          </a:p>
          <a:p>
            <a:r>
              <a:rPr lang="en-GB" smtClean="0"/>
              <a:t>Begin our final drafts!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Active Reading</a:t>
            </a:r>
            <a:endParaRPr lang="en-GB" dirty="0"/>
          </a:p>
        </p:txBody>
      </p:sp>
      <p:sp>
        <p:nvSpPr>
          <p:cNvPr id="3" name="Content Placeholder 2"/>
          <p:cNvSpPr>
            <a:spLocks noGrp="1"/>
          </p:cNvSpPr>
          <p:nvPr>
            <p:ph idx="1"/>
          </p:nvPr>
        </p:nvSpPr>
        <p:spPr/>
        <p:txBody>
          <a:bodyPr/>
          <a:lstStyle/>
          <a:p>
            <a:pPr marL="0" indent="0">
              <a:buNone/>
            </a:pPr>
            <a:r>
              <a:rPr lang="en-GB" sz="2400" dirty="0" smtClean="0"/>
              <a:t>The major characters in </a:t>
            </a:r>
            <a:r>
              <a:rPr lang="en-GB" sz="2400" i="1" dirty="0" smtClean="0"/>
              <a:t>Animal Farm </a:t>
            </a:r>
            <a:r>
              <a:rPr lang="en-GB" sz="2400" dirty="0" smtClean="0"/>
              <a:t>are introduced in the first four chapters.</a:t>
            </a:r>
          </a:p>
          <a:p>
            <a:pPr marL="0" indent="0">
              <a:buNone/>
            </a:pPr>
            <a:endParaRPr lang="en-GB" sz="2400" dirty="0"/>
          </a:p>
          <a:p>
            <a:pPr marL="0" indent="0">
              <a:buNone/>
            </a:pPr>
            <a:r>
              <a:rPr lang="en-GB" sz="2400" dirty="0" smtClean="0"/>
              <a:t>As you read, think about the purpose of each of each of Orwell’s characters.</a:t>
            </a:r>
          </a:p>
          <a:p>
            <a:pPr marL="0" indent="0">
              <a:buNone/>
            </a:pPr>
            <a:endParaRPr lang="en-GB" dirty="0"/>
          </a:p>
        </p:txBody>
      </p:sp>
    </p:spTree>
    <p:extLst>
      <p:ext uri="{BB962C8B-B14F-4D97-AF65-F5344CB8AC3E}">
        <p14:creationId xmlns:p14="http://schemas.microsoft.com/office/powerpoint/2010/main" val="244548348"/>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p:cNvSpPr>
          <p:nvPr>
            <p:ph type="title" idx="4294967295"/>
          </p:nvPr>
        </p:nvSpPr>
        <p:spPr>
          <a:xfrm>
            <a:off x="971550" y="188913"/>
            <a:ext cx="7124700" cy="923925"/>
          </a:xfrm>
        </p:spPr>
        <p:txBody>
          <a:bodyPr/>
          <a:lstStyle/>
          <a:p>
            <a:pPr algn="ctr"/>
            <a:r>
              <a:rPr lang="en-GB" smtClean="0"/>
              <a:t>Animal Farm – Success Criteria</a:t>
            </a:r>
          </a:p>
        </p:txBody>
      </p:sp>
      <p:sp>
        <p:nvSpPr>
          <p:cNvPr id="87042" name="Rectangle 3"/>
          <p:cNvSpPr>
            <a:spLocks noGrp="1"/>
          </p:cNvSpPr>
          <p:nvPr>
            <p:ph type="body" idx="4294967295"/>
          </p:nvPr>
        </p:nvSpPr>
        <p:spPr>
          <a:xfrm>
            <a:off x="1042988" y="1268413"/>
            <a:ext cx="3490912" cy="4681537"/>
          </a:xfrm>
        </p:spPr>
        <p:txBody>
          <a:bodyPr/>
          <a:lstStyle/>
          <a:p>
            <a:pPr>
              <a:buFont typeface="Wingdings 2" pitchFamily="18" charset="2"/>
              <a:buNone/>
            </a:pPr>
            <a:r>
              <a:rPr lang="en-GB" sz="2000" b="1" u="sng" smtClean="0"/>
              <a:t>INTRODUCTION:</a:t>
            </a:r>
          </a:p>
          <a:p>
            <a:pPr>
              <a:buFont typeface="Wingdings 2" pitchFamily="18" charset="2"/>
              <a:buNone/>
            </a:pPr>
            <a:endParaRPr lang="en-GB" sz="2000" b="1" u="sng" smtClean="0"/>
          </a:p>
          <a:p>
            <a:r>
              <a:rPr lang="en-GB" sz="2000" b="1" smtClean="0"/>
              <a:t>Get straight to the point!</a:t>
            </a:r>
          </a:p>
          <a:p>
            <a:r>
              <a:rPr lang="en-GB" sz="2000" b="1" smtClean="0"/>
              <a:t>Indicate the ideas you will write about</a:t>
            </a:r>
          </a:p>
          <a:p>
            <a:r>
              <a:rPr lang="en-GB" sz="2000" b="1" smtClean="0"/>
              <a:t>Identify the techniques you will write about </a:t>
            </a:r>
          </a:p>
          <a:p>
            <a:r>
              <a:rPr lang="en-GB" sz="2000" b="1" smtClean="0"/>
              <a:t>Make clear your point of view</a:t>
            </a:r>
          </a:p>
        </p:txBody>
      </p:sp>
      <p:sp>
        <p:nvSpPr>
          <p:cNvPr id="94211" name="Text Box 4"/>
          <p:cNvSpPr txBox="1">
            <a:spLocks noChangeArrowheads="1"/>
          </p:cNvSpPr>
          <p:nvPr/>
        </p:nvSpPr>
        <p:spPr bwMode="auto">
          <a:xfrm>
            <a:off x="4984750" y="1720850"/>
            <a:ext cx="3187700" cy="366713"/>
          </a:xfrm>
          <a:prstGeom prst="rect">
            <a:avLst/>
          </a:prstGeom>
          <a:noFill/>
          <a:ln w="9525">
            <a:noFill/>
            <a:miter lim="800000"/>
            <a:headEnd/>
            <a:tailEnd/>
          </a:ln>
        </p:spPr>
        <p:txBody>
          <a:bodyPr>
            <a:spAutoFit/>
          </a:bodyPr>
          <a:lstStyle/>
          <a:p>
            <a:endParaRPr lang="en-GB"/>
          </a:p>
        </p:txBody>
      </p:sp>
      <p:sp>
        <p:nvSpPr>
          <p:cNvPr id="87044" name="Rectangle 5"/>
          <p:cNvSpPr>
            <a:spLocks noChangeArrowheads="1"/>
          </p:cNvSpPr>
          <p:nvPr/>
        </p:nvSpPr>
        <p:spPr bwMode="auto">
          <a:xfrm>
            <a:off x="4787900" y="1412875"/>
            <a:ext cx="4176713" cy="5340350"/>
          </a:xfrm>
          <a:prstGeom prst="rect">
            <a:avLst/>
          </a:prstGeom>
          <a:noFill/>
          <a:ln w="9525">
            <a:noFill/>
            <a:miter lim="800000"/>
            <a:headEnd/>
            <a:tailEnd/>
          </a:ln>
        </p:spPr>
        <p:txBody>
          <a:bodyPr>
            <a:spAutoFit/>
          </a:bodyPr>
          <a:lstStyle/>
          <a:p>
            <a:r>
              <a:rPr lang="en-GB" sz="2000" b="1" u="sng"/>
              <a:t>PARAGRAPHS:</a:t>
            </a:r>
          </a:p>
          <a:p>
            <a:endParaRPr lang="en-GB" b="1" u="sng"/>
          </a:p>
          <a:p>
            <a:pPr>
              <a:buFontTx/>
              <a:buChar char="•"/>
            </a:pPr>
            <a:r>
              <a:rPr lang="en-GB" b="1"/>
              <a:t>Get straight to the point in your Topic Sentence! </a:t>
            </a:r>
            <a:r>
              <a:rPr lang="en-GB" b="1" i="1"/>
              <a:t>E.g. George Orwell shows the breakdown of a society through his exploration of the theme of betrayal.</a:t>
            </a:r>
          </a:p>
          <a:p>
            <a:endParaRPr lang="en-GB" b="1" i="1"/>
          </a:p>
          <a:p>
            <a:pPr>
              <a:buFontTx/>
              <a:buChar char="•"/>
            </a:pPr>
            <a:r>
              <a:rPr lang="en-GB" b="1"/>
              <a:t>Show your knowledge of the text </a:t>
            </a:r>
          </a:p>
          <a:p>
            <a:endParaRPr lang="en-GB" b="1"/>
          </a:p>
          <a:p>
            <a:pPr>
              <a:buFontTx/>
              <a:buChar char="•"/>
            </a:pPr>
            <a:r>
              <a:rPr lang="en-GB" b="1"/>
              <a:t>Identify the techniques you will write about </a:t>
            </a:r>
          </a:p>
          <a:p>
            <a:endParaRPr lang="en-GB" b="1"/>
          </a:p>
          <a:p>
            <a:pPr>
              <a:buFontTx/>
              <a:buChar char="•"/>
            </a:pPr>
            <a:r>
              <a:rPr lang="en-GB" b="1"/>
              <a:t>Analyse your quotation well</a:t>
            </a:r>
          </a:p>
          <a:p>
            <a:endParaRPr lang="en-GB" b="1"/>
          </a:p>
          <a:p>
            <a:pPr>
              <a:buFontTx/>
              <a:buChar char="•"/>
            </a:pPr>
            <a:r>
              <a:rPr lang="en-GB" b="1"/>
              <a:t>Make clear your point of view</a:t>
            </a:r>
          </a:p>
          <a:p>
            <a:endParaRPr lang="en-GB" b="1" u="sng"/>
          </a:p>
          <a:p>
            <a:pPr>
              <a:buFontTx/>
              <a:buChar char="•"/>
            </a:pPr>
            <a:r>
              <a:rPr lang="en-GB" b="1" u="sng"/>
              <a:t>Keep the question in mind – refer back to the task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704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704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704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704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704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704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7044">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7044">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704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1" nodeType="clickEffect">
                                  <p:stCondLst>
                                    <p:cond delay="0"/>
                                  </p:stCondLst>
                                  <p:childTnLst>
                                    <p:set>
                                      <p:cBhvr>
                                        <p:cTn id="46" dur="1" fill="hold">
                                          <p:stCondLst>
                                            <p:cond delay="0"/>
                                          </p:stCondLst>
                                        </p:cTn>
                                        <p:tgtEl>
                                          <p:spTgt spid="87044">
                                            <p:txEl>
                                              <p:pRg st="0" end="0"/>
                                            </p:txEl>
                                          </p:spTgt>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87044">
                                            <p:txEl>
                                              <p:pRg st="2" end="2"/>
                                            </p:txEl>
                                          </p:spTgt>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87044">
                                            <p:txEl>
                                              <p:pRg st="4" end="4"/>
                                            </p:txEl>
                                          </p:spTgt>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87044">
                                            <p:txEl>
                                              <p:pRg st="8" end="8"/>
                                            </p:txEl>
                                          </p:spTgt>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87044">
                                            <p:txEl>
                                              <p:pRg st="10" end="1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8704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build="p"/>
      <p:bldP spid="87044" grpId="0" build="allAtOnce"/>
      <p:bldP spid="87044" grpId="1" build="allAtOnce"/>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p:cNvSpPr>
          <p:nvPr>
            <p:ph type="title"/>
          </p:nvPr>
        </p:nvSpPr>
        <p:spPr/>
        <p:txBody>
          <a:bodyPr/>
          <a:lstStyle/>
          <a:p>
            <a:pPr algn="ctr"/>
            <a:r>
              <a:rPr lang="en-GB" i="1" smtClean="0"/>
              <a:t>Animal Farm </a:t>
            </a:r>
            <a:r>
              <a:rPr lang="en-GB" smtClean="0"/>
              <a:t>by George Orwell</a:t>
            </a:r>
          </a:p>
        </p:txBody>
      </p:sp>
      <p:sp>
        <p:nvSpPr>
          <p:cNvPr id="95234" name="Rectangle 3"/>
          <p:cNvSpPr>
            <a:spLocks noGrp="1"/>
          </p:cNvSpPr>
          <p:nvPr>
            <p:ph type="body" idx="1"/>
          </p:nvPr>
        </p:nvSpPr>
        <p:spPr/>
        <p:txBody>
          <a:bodyPr/>
          <a:lstStyle/>
          <a:p>
            <a:pPr>
              <a:buFont typeface="Wingdings 2" pitchFamily="18" charset="2"/>
              <a:buNone/>
            </a:pPr>
            <a:r>
              <a:rPr lang="en-GB" smtClean="0"/>
              <a:t>Lesson Objectives:</a:t>
            </a:r>
          </a:p>
          <a:p>
            <a:r>
              <a:rPr lang="en-GB" smtClean="0"/>
              <a:t>Complete our essays!</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p:cNvSpPr>
          <p:nvPr>
            <p:ph type="title" idx="4294967295"/>
          </p:nvPr>
        </p:nvSpPr>
        <p:spPr>
          <a:xfrm>
            <a:off x="971550" y="188913"/>
            <a:ext cx="7124700" cy="923925"/>
          </a:xfrm>
        </p:spPr>
        <p:txBody>
          <a:bodyPr/>
          <a:lstStyle/>
          <a:p>
            <a:pPr algn="ctr"/>
            <a:r>
              <a:rPr lang="en-GB" smtClean="0"/>
              <a:t>Animal Farm – Success Criteria</a:t>
            </a:r>
          </a:p>
        </p:txBody>
      </p:sp>
      <p:sp>
        <p:nvSpPr>
          <p:cNvPr id="87042" name="Rectangle 3"/>
          <p:cNvSpPr>
            <a:spLocks noGrp="1"/>
          </p:cNvSpPr>
          <p:nvPr>
            <p:ph type="body" idx="4294967295"/>
          </p:nvPr>
        </p:nvSpPr>
        <p:spPr>
          <a:xfrm>
            <a:off x="1042988" y="1268413"/>
            <a:ext cx="3490912" cy="4681537"/>
          </a:xfrm>
        </p:spPr>
        <p:txBody>
          <a:bodyPr/>
          <a:lstStyle/>
          <a:p>
            <a:pPr>
              <a:buFont typeface="Wingdings 2" pitchFamily="18" charset="2"/>
              <a:buNone/>
            </a:pPr>
            <a:r>
              <a:rPr lang="en-GB" sz="2000" b="1" u="sng" smtClean="0"/>
              <a:t>INTRODUCTION:</a:t>
            </a:r>
          </a:p>
          <a:p>
            <a:pPr>
              <a:buFont typeface="Wingdings 2" pitchFamily="18" charset="2"/>
              <a:buNone/>
            </a:pPr>
            <a:endParaRPr lang="en-GB" sz="2000" b="1" u="sng" smtClean="0"/>
          </a:p>
          <a:p>
            <a:r>
              <a:rPr lang="en-GB" sz="2000" b="1" smtClean="0"/>
              <a:t>Get straight to the point!</a:t>
            </a:r>
          </a:p>
          <a:p>
            <a:r>
              <a:rPr lang="en-GB" sz="2000" b="1" smtClean="0"/>
              <a:t>Indicate the ideas you will write about</a:t>
            </a:r>
          </a:p>
          <a:p>
            <a:r>
              <a:rPr lang="en-GB" sz="2000" b="1" smtClean="0"/>
              <a:t>Identify the techniques you will write about </a:t>
            </a:r>
          </a:p>
          <a:p>
            <a:r>
              <a:rPr lang="en-GB" sz="2000" b="1" smtClean="0"/>
              <a:t>Make clear your point of view</a:t>
            </a:r>
          </a:p>
        </p:txBody>
      </p:sp>
      <p:sp>
        <p:nvSpPr>
          <p:cNvPr id="96259" name="Text Box 4"/>
          <p:cNvSpPr txBox="1">
            <a:spLocks noChangeArrowheads="1"/>
          </p:cNvSpPr>
          <p:nvPr/>
        </p:nvSpPr>
        <p:spPr bwMode="auto">
          <a:xfrm>
            <a:off x="4984750" y="1720850"/>
            <a:ext cx="3187700" cy="366713"/>
          </a:xfrm>
          <a:prstGeom prst="rect">
            <a:avLst/>
          </a:prstGeom>
          <a:noFill/>
          <a:ln w="9525">
            <a:noFill/>
            <a:miter lim="800000"/>
            <a:headEnd/>
            <a:tailEnd/>
          </a:ln>
        </p:spPr>
        <p:txBody>
          <a:bodyPr>
            <a:spAutoFit/>
          </a:bodyPr>
          <a:lstStyle/>
          <a:p>
            <a:endParaRPr lang="en-GB"/>
          </a:p>
        </p:txBody>
      </p:sp>
      <p:sp>
        <p:nvSpPr>
          <p:cNvPr id="87044" name="Rectangle 5"/>
          <p:cNvSpPr>
            <a:spLocks noChangeArrowheads="1"/>
          </p:cNvSpPr>
          <p:nvPr/>
        </p:nvSpPr>
        <p:spPr bwMode="auto">
          <a:xfrm>
            <a:off x="4787900" y="1412875"/>
            <a:ext cx="4176713" cy="5340350"/>
          </a:xfrm>
          <a:prstGeom prst="rect">
            <a:avLst/>
          </a:prstGeom>
          <a:noFill/>
          <a:ln w="9525">
            <a:noFill/>
            <a:miter lim="800000"/>
            <a:headEnd/>
            <a:tailEnd/>
          </a:ln>
        </p:spPr>
        <p:txBody>
          <a:bodyPr>
            <a:spAutoFit/>
          </a:bodyPr>
          <a:lstStyle/>
          <a:p>
            <a:r>
              <a:rPr lang="en-GB" sz="2000" b="1" u="sng"/>
              <a:t>PARAGRAPHS:</a:t>
            </a:r>
          </a:p>
          <a:p>
            <a:endParaRPr lang="en-GB" b="1" u="sng"/>
          </a:p>
          <a:p>
            <a:pPr>
              <a:buFontTx/>
              <a:buChar char="•"/>
            </a:pPr>
            <a:r>
              <a:rPr lang="en-GB" b="1"/>
              <a:t>Get straight to the point in your Topic Sentence! </a:t>
            </a:r>
            <a:r>
              <a:rPr lang="en-GB" b="1" i="1"/>
              <a:t>E.g. George Orwell shows the breakdown of a society through his exploration of the theme of betrayal.</a:t>
            </a:r>
          </a:p>
          <a:p>
            <a:endParaRPr lang="en-GB" b="1" i="1"/>
          </a:p>
          <a:p>
            <a:pPr>
              <a:buFontTx/>
              <a:buChar char="•"/>
            </a:pPr>
            <a:r>
              <a:rPr lang="en-GB" b="1"/>
              <a:t>Show your knowledge of the text </a:t>
            </a:r>
          </a:p>
          <a:p>
            <a:endParaRPr lang="en-GB" b="1"/>
          </a:p>
          <a:p>
            <a:pPr>
              <a:buFontTx/>
              <a:buChar char="•"/>
            </a:pPr>
            <a:r>
              <a:rPr lang="en-GB" b="1"/>
              <a:t>Identify the techniques you will write about </a:t>
            </a:r>
          </a:p>
          <a:p>
            <a:endParaRPr lang="en-GB" b="1"/>
          </a:p>
          <a:p>
            <a:pPr>
              <a:buFontTx/>
              <a:buChar char="•"/>
            </a:pPr>
            <a:r>
              <a:rPr lang="en-GB" b="1"/>
              <a:t>Analyse your quotation well</a:t>
            </a:r>
          </a:p>
          <a:p>
            <a:endParaRPr lang="en-GB" b="1"/>
          </a:p>
          <a:p>
            <a:pPr>
              <a:buFontTx/>
              <a:buChar char="•"/>
            </a:pPr>
            <a:r>
              <a:rPr lang="en-GB" b="1"/>
              <a:t>Make clear your point of view</a:t>
            </a:r>
          </a:p>
          <a:p>
            <a:endParaRPr lang="en-GB" b="1" u="sng"/>
          </a:p>
          <a:p>
            <a:pPr>
              <a:buFontTx/>
              <a:buChar char="•"/>
            </a:pPr>
            <a:r>
              <a:rPr lang="en-GB" b="1" u="sng"/>
              <a:t>Keep the question in mind – refer back to the task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704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704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704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704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704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704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7044">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7044">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704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1" nodeType="clickEffect">
                                  <p:stCondLst>
                                    <p:cond delay="0"/>
                                  </p:stCondLst>
                                  <p:childTnLst>
                                    <p:set>
                                      <p:cBhvr>
                                        <p:cTn id="46" dur="1" fill="hold">
                                          <p:stCondLst>
                                            <p:cond delay="0"/>
                                          </p:stCondLst>
                                        </p:cTn>
                                        <p:tgtEl>
                                          <p:spTgt spid="87044">
                                            <p:txEl>
                                              <p:pRg st="0" end="0"/>
                                            </p:txEl>
                                          </p:spTgt>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87044">
                                            <p:txEl>
                                              <p:pRg st="2" end="2"/>
                                            </p:txEl>
                                          </p:spTgt>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87044">
                                            <p:txEl>
                                              <p:pRg st="4" end="4"/>
                                            </p:txEl>
                                          </p:spTgt>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87044">
                                            <p:txEl>
                                              <p:pRg st="8" end="8"/>
                                            </p:txEl>
                                          </p:spTgt>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87044">
                                            <p:txEl>
                                              <p:pRg st="10" end="1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8704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build="p"/>
      <p:bldP spid="87044" grpId="0" build="allAtOnce"/>
      <p:bldP spid="87044" grpId="1" build="allAtOnce"/>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p:cNvSpPr>
          <p:nvPr>
            <p:ph type="title"/>
          </p:nvPr>
        </p:nvSpPr>
        <p:spPr/>
        <p:txBody>
          <a:bodyPr/>
          <a:lstStyle/>
          <a:p>
            <a:pPr algn="ctr"/>
            <a:r>
              <a:rPr lang="en-GB" i="1" smtClean="0"/>
              <a:t>Animal Farm </a:t>
            </a:r>
            <a:r>
              <a:rPr lang="en-GB" smtClean="0"/>
              <a:t>– Critical Essay</a:t>
            </a:r>
          </a:p>
        </p:txBody>
      </p:sp>
      <p:sp>
        <p:nvSpPr>
          <p:cNvPr id="97282" name="Rectangle 3"/>
          <p:cNvSpPr>
            <a:spLocks noGrp="1"/>
          </p:cNvSpPr>
          <p:nvPr>
            <p:ph type="body" idx="1"/>
          </p:nvPr>
        </p:nvSpPr>
        <p:spPr/>
        <p:txBody>
          <a:bodyPr/>
          <a:lstStyle/>
          <a:p>
            <a:r>
              <a:rPr lang="en-GB" sz="2000" dirty="0" smtClean="0"/>
              <a:t>If you have not finished your essay, take this home and complete it over the weekend</a:t>
            </a:r>
          </a:p>
          <a:p>
            <a:pPr marL="0" indent="0">
              <a:buNone/>
            </a:pPr>
            <a:endParaRPr lang="en-GB" sz="20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476672"/>
            <a:ext cx="7124700" cy="923925"/>
          </a:xfrm>
        </p:spPr>
        <p:txBody>
          <a:bodyPr/>
          <a:lstStyle/>
          <a:p>
            <a:pPr algn="ctr"/>
            <a:r>
              <a:rPr lang="en-GB" i="1" dirty="0" smtClean="0"/>
              <a:t>Animal Farm </a:t>
            </a:r>
            <a:r>
              <a:rPr lang="en-GB" dirty="0" smtClean="0"/>
              <a:t>as a Fable</a:t>
            </a:r>
            <a:endParaRPr lang="en-GB" dirty="0"/>
          </a:p>
        </p:txBody>
      </p:sp>
      <p:sp>
        <p:nvSpPr>
          <p:cNvPr id="3" name="Content Placeholder 2"/>
          <p:cNvSpPr>
            <a:spLocks noGrp="1"/>
          </p:cNvSpPr>
          <p:nvPr>
            <p:ph idx="1"/>
          </p:nvPr>
        </p:nvSpPr>
        <p:spPr>
          <a:xfrm>
            <a:off x="683568" y="1628800"/>
            <a:ext cx="7704856" cy="4718769"/>
          </a:xfrm>
        </p:spPr>
        <p:txBody>
          <a:bodyPr/>
          <a:lstStyle/>
          <a:p>
            <a:r>
              <a:rPr lang="en-GB" sz="2000" dirty="0"/>
              <a:t>A fable is a narration intended to enforce a useful truth</a:t>
            </a:r>
            <a:r>
              <a:rPr lang="en-GB" sz="2000" dirty="0" smtClean="0"/>
              <a:t>.</a:t>
            </a:r>
          </a:p>
          <a:p>
            <a:endParaRPr lang="en-GB" sz="2000" dirty="0" smtClean="0"/>
          </a:p>
          <a:p>
            <a:r>
              <a:rPr lang="en-GB" sz="2000" dirty="0" smtClean="0"/>
              <a:t>Fables </a:t>
            </a:r>
            <a:r>
              <a:rPr lang="en-GB" sz="2000" dirty="0"/>
              <a:t>have two important characteristics. </a:t>
            </a:r>
            <a:endParaRPr lang="en-GB" sz="2000" dirty="0" smtClean="0"/>
          </a:p>
          <a:p>
            <a:endParaRPr lang="en-GB" sz="2000" dirty="0" smtClean="0"/>
          </a:p>
          <a:p>
            <a:r>
              <a:rPr lang="en-GB" sz="2000" dirty="0" smtClean="0"/>
              <a:t>First, they </a:t>
            </a:r>
            <a:r>
              <a:rPr lang="en-GB" sz="2000" dirty="0"/>
              <a:t>teach a moral or lesson. In Animal Farm, the moral involves Orwell’s views about Soviet politics</a:t>
            </a:r>
            <a:r>
              <a:rPr lang="en-GB" sz="2000" dirty="0" smtClean="0"/>
              <a:t>.</a:t>
            </a:r>
          </a:p>
          <a:p>
            <a:endParaRPr lang="en-GB" sz="2000" dirty="0"/>
          </a:p>
          <a:p>
            <a:r>
              <a:rPr lang="en-GB" sz="2000" dirty="0"/>
              <a:t>Second, the characters are most frequently animals. These animal characters often function as a </a:t>
            </a:r>
            <a:r>
              <a:rPr lang="en-GB" sz="2000" dirty="0" smtClean="0"/>
              <a:t>satiric device </a:t>
            </a:r>
            <a:r>
              <a:rPr lang="en-GB" sz="2000" dirty="0"/>
              <a:t>to point out the follies of humankind. </a:t>
            </a:r>
            <a:endParaRPr lang="en-GB" sz="2000" dirty="0" smtClean="0"/>
          </a:p>
        </p:txBody>
      </p:sp>
    </p:spTree>
    <p:extLst>
      <p:ext uri="{BB962C8B-B14F-4D97-AF65-F5344CB8AC3E}">
        <p14:creationId xmlns:p14="http://schemas.microsoft.com/office/powerpoint/2010/main" val="1247281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Fables – </a:t>
            </a:r>
            <a:br>
              <a:rPr lang="en-GB" dirty="0" smtClean="0"/>
            </a:br>
            <a:r>
              <a:rPr lang="en-GB" dirty="0" smtClean="0"/>
              <a:t>The Tortoise and the Hare</a:t>
            </a:r>
            <a:endParaRPr lang="en-GB" dirty="0"/>
          </a:p>
        </p:txBody>
      </p:sp>
      <p:sp>
        <p:nvSpPr>
          <p:cNvPr id="3" name="Content Placeholder 2"/>
          <p:cNvSpPr>
            <a:spLocks noGrp="1"/>
          </p:cNvSpPr>
          <p:nvPr>
            <p:ph idx="1"/>
          </p:nvPr>
        </p:nvSpPr>
        <p:spPr/>
        <p:txBody>
          <a:bodyPr/>
          <a:lstStyle/>
          <a:p>
            <a:pPr marL="0" indent="0" algn="ctr">
              <a:buNone/>
            </a:pPr>
            <a:r>
              <a:rPr lang="en-GB" dirty="0">
                <a:hlinkClick r:id="rId2"/>
              </a:rPr>
              <a:t>http://</a:t>
            </a:r>
            <a:r>
              <a:rPr lang="en-GB" dirty="0" smtClean="0">
                <a:hlinkClick r:id="rId2"/>
              </a:rPr>
              <a:t>www.youtube.com/watch?v=pjokVI0LJzw</a:t>
            </a:r>
            <a:endParaRPr lang="en-GB" dirty="0" smtClean="0"/>
          </a:p>
          <a:p>
            <a:pPr marL="0" indent="0" algn="ctr">
              <a:buNone/>
            </a:pPr>
            <a:endParaRPr lang="en-GB" dirty="0"/>
          </a:p>
          <a:p>
            <a:pPr marL="0" indent="0" algn="ctr">
              <a:buNone/>
            </a:pPr>
            <a:r>
              <a:rPr lang="en-GB" b="1" smtClean="0"/>
              <a:t>(The </a:t>
            </a:r>
            <a:r>
              <a:rPr lang="en-GB" b="1"/>
              <a:t>Hare And The Tortoise - Aesop's </a:t>
            </a:r>
            <a:r>
              <a:rPr lang="en-GB" b="1" smtClean="0"/>
              <a:t>fables)</a:t>
            </a:r>
            <a:endParaRPr lang="en-GB" dirty="0"/>
          </a:p>
        </p:txBody>
      </p:sp>
    </p:spTree>
    <p:extLst>
      <p:ext uri="{BB962C8B-B14F-4D97-AF65-F5344CB8AC3E}">
        <p14:creationId xmlns:p14="http://schemas.microsoft.com/office/powerpoint/2010/main" val="34130456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sz="2000" dirty="0"/>
              <a:t>Though Old Major, Snowball, and Napoleon may represent Karl Marx, Leon Trotsky, and Joseph Stalin, many of the story characters are much more general. </a:t>
            </a:r>
            <a:endParaRPr lang="en-GB" sz="2000" dirty="0" smtClean="0"/>
          </a:p>
          <a:p>
            <a:endParaRPr lang="en-GB" sz="2000" dirty="0"/>
          </a:p>
          <a:p>
            <a:r>
              <a:rPr lang="en-GB" sz="2000" dirty="0"/>
              <a:t>Some animals are grouped together as a single character—“the sheep,” “the hens,” and “the dogs.</a:t>
            </a:r>
            <a:r>
              <a:rPr lang="en-GB" sz="2000" dirty="0" smtClean="0"/>
              <a:t>”</a:t>
            </a:r>
          </a:p>
          <a:p>
            <a:endParaRPr lang="en-GB" sz="2000" dirty="0"/>
          </a:p>
          <a:p>
            <a:r>
              <a:rPr lang="en-GB" sz="2000" dirty="0" smtClean="0"/>
              <a:t> </a:t>
            </a:r>
            <a:r>
              <a:rPr lang="en-GB" sz="2000" dirty="0"/>
              <a:t>Orwell also capitalizes on the traits generally associated with particular animals, such as sheep as followers and dogs as loyal.</a:t>
            </a:r>
          </a:p>
          <a:p>
            <a:endParaRPr lang="en-GB" dirty="0"/>
          </a:p>
        </p:txBody>
      </p:sp>
      <p:sp>
        <p:nvSpPr>
          <p:cNvPr id="5" name="Title 1"/>
          <p:cNvSpPr>
            <a:spLocks noGrp="1"/>
          </p:cNvSpPr>
          <p:nvPr>
            <p:ph type="title"/>
          </p:nvPr>
        </p:nvSpPr>
        <p:spPr/>
        <p:txBody>
          <a:bodyPr/>
          <a:lstStyle/>
          <a:p>
            <a:pPr algn="ctr"/>
            <a:r>
              <a:rPr lang="en-GB" i="1" dirty="0" smtClean="0"/>
              <a:t>Animal Farm </a:t>
            </a:r>
            <a:r>
              <a:rPr lang="en-GB" dirty="0" smtClean="0"/>
              <a:t>as a Fable</a:t>
            </a:r>
            <a:endParaRPr lang="en-GB" dirty="0"/>
          </a:p>
        </p:txBody>
      </p:sp>
    </p:spTree>
    <p:extLst>
      <p:ext uri="{BB962C8B-B14F-4D97-AF65-F5344CB8AC3E}">
        <p14:creationId xmlns:p14="http://schemas.microsoft.com/office/powerpoint/2010/main" val="19159286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i="1" dirty="0" smtClean="0"/>
              <a:t>Animal Farm</a:t>
            </a:r>
            <a:endParaRPr lang="en-GB" i="1" dirty="0"/>
          </a:p>
        </p:txBody>
      </p:sp>
      <p:sp>
        <p:nvSpPr>
          <p:cNvPr id="3" name="Content Placeholder 2"/>
          <p:cNvSpPr>
            <a:spLocks noGrp="1"/>
          </p:cNvSpPr>
          <p:nvPr>
            <p:ph idx="1"/>
          </p:nvPr>
        </p:nvSpPr>
        <p:spPr/>
        <p:txBody>
          <a:bodyPr/>
          <a:lstStyle/>
          <a:p>
            <a:r>
              <a:rPr lang="en-GB" sz="2000" dirty="0" smtClean="0"/>
              <a:t>We are now going to read Chapter 3.</a:t>
            </a:r>
          </a:p>
          <a:p>
            <a:endParaRPr lang="en-GB" sz="2000" dirty="0"/>
          </a:p>
          <a:p>
            <a:r>
              <a:rPr lang="en-GB" sz="2000" dirty="0" smtClean="0"/>
              <a:t>Consider the characters of Napoleon and Snowball as we read, and how their relationship develops.</a:t>
            </a:r>
            <a:endParaRPr lang="en-GB" sz="2000" dirty="0"/>
          </a:p>
        </p:txBody>
      </p:sp>
    </p:spTree>
    <p:extLst>
      <p:ext uri="{BB962C8B-B14F-4D97-AF65-F5344CB8AC3E}">
        <p14:creationId xmlns:p14="http://schemas.microsoft.com/office/powerpoint/2010/main" val="14321668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3</a:t>
            </a:r>
            <a:endParaRPr lang="en-GB" dirty="0"/>
          </a:p>
        </p:txBody>
      </p:sp>
      <p:sp>
        <p:nvSpPr>
          <p:cNvPr id="3" name="Content Placeholder 2"/>
          <p:cNvSpPr>
            <a:spLocks noGrp="1"/>
          </p:cNvSpPr>
          <p:nvPr>
            <p:ph idx="1"/>
          </p:nvPr>
        </p:nvSpPr>
        <p:spPr>
          <a:xfrm>
            <a:off x="755576" y="1806575"/>
            <a:ext cx="7992888" cy="4646762"/>
          </a:xfrm>
        </p:spPr>
        <p:txBody>
          <a:bodyPr/>
          <a:lstStyle/>
          <a:p>
            <a:pPr marL="0" indent="0">
              <a:buNone/>
            </a:pPr>
            <a:r>
              <a:rPr lang="en-GB" dirty="0" smtClean="0"/>
              <a:t>Answer these questions in your jotters:</a:t>
            </a:r>
          </a:p>
          <a:p>
            <a:pPr marL="0" indent="0">
              <a:buNone/>
            </a:pPr>
            <a:endParaRPr lang="en-GB" dirty="0"/>
          </a:p>
          <a:p>
            <a:pPr>
              <a:buAutoNum type="arabicPeriod"/>
            </a:pPr>
            <a:r>
              <a:rPr lang="en-GB" dirty="0" smtClean="0"/>
              <a:t>What difficulties did the animals have in gathering in the harvest and how did they overcome these difficulties? Is all going well?</a:t>
            </a:r>
          </a:p>
          <a:p>
            <a:pPr>
              <a:buAutoNum type="arabicPeriod"/>
            </a:pPr>
            <a:r>
              <a:rPr lang="en-GB" dirty="0" smtClean="0"/>
              <a:t>What does the behaviour of Mollie, the cat and Benjamin tell us about their attitudes to the rebellion?</a:t>
            </a:r>
          </a:p>
          <a:p>
            <a:pPr>
              <a:buAutoNum type="arabicPeriod"/>
            </a:pPr>
            <a:r>
              <a:rPr lang="en-GB" dirty="0" smtClean="0"/>
              <a:t>Why do you think Snowball’s various projects, except reading and writing classes, were ‘failures’?</a:t>
            </a:r>
          </a:p>
          <a:p>
            <a:pPr>
              <a:buAutoNum type="arabicPeriod"/>
            </a:pPr>
            <a:r>
              <a:rPr lang="en-GB" dirty="0" smtClean="0"/>
              <a:t>What degrees of success do the different animals have in learning to read and write? What does this tell us about their characters?</a:t>
            </a:r>
          </a:p>
          <a:p>
            <a:pPr>
              <a:buAutoNum type="arabicPeriod"/>
            </a:pPr>
            <a:r>
              <a:rPr lang="en-GB" dirty="0" smtClean="0"/>
              <a:t>What kind of people do you think the sheep represent?</a:t>
            </a:r>
            <a:endParaRPr lang="en-GB" dirty="0"/>
          </a:p>
        </p:txBody>
      </p:sp>
    </p:spTree>
    <p:extLst>
      <p:ext uri="{BB962C8B-B14F-4D97-AF65-F5344CB8AC3E}">
        <p14:creationId xmlns:p14="http://schemas.microsoft.com/office/powerpoint/2010/main" val="30197104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4</a:t>
            </a:r>
            <a:endParaRPr lang="en-GB" dirty="0"/>
          </a:p>
        </p:txBody>
      </p:sp>
      <p:sp>
        <p:nvSpPr>
          <p:cNvPr id="3" name="Content Placeholder 2"/>
          <p:cNvSpPr>
            <a:spLocks noGrp="1"/>
          </p:cNvSpPr>
          <p:nvPr>
            <p:ph idx="1"/>
          </p:nvPr>
        </p:nvSpPr>
        <p:spPr/>
        <p:txBody>
          <a:bodyPr/>
          <a:lstStyle/>
          <a:p>
            <a:r>
              <a:rPr lang="en-GB" dirty="0" smtClean="0"/>
              <a:t>We are now going to read Chapter 4.</a:t>
            </a:r>
          </a:p>
          <a:p>
            <a:endParaRPr lang="en-GB" dirty="0"/>
          </a:p>
          <a:p>
            <a:r>
              <a:rPr lang="en-GB" dirty="0" smtClean="0"/>
              <a:t>Consider the main characters and their characteristics as we read – what role have they played in the novel so far.</a:t>
            </a:r>
          </a:p>
          <a:p>
            <a:endParaRPr lang="en-GB" dirty="0"/>
          </a:p>
          <a:p>
            <a:endParaRPr lang="en-GB" dirty="0"/>
          </a:p>
        </p:txBody>
      </p:sp>
    </p:spTree>
    <p:extLst>
      <p:ext uri="{BB962C8B-B14F-4D97-AF65-F5344CB8AC3E}">
        <p14:creationId xmlns:p14="http://schemas.microsoft.com/office/powerpoint/2010/main" val="32992281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Focus Activity</a:t>
            </a:r>
            <a:endParaRPr lang="en-GB" dirty="0"/>
          </a:p>
        </p:txBody>
      </p:sp>
      <p:sp>
        <p:nvSpPr>
          <p:cNvPr id="3" name="Content Placeholder 2"/>
          <p:cNvSpPr>
            <a:spLocks noGrp="1"/>
          </p:cNvSpPr>
          <p:nvPr>
            <p:ph idx="1"/>
          </p:nvPr>
        </p:nvSpPr>
        <p:spPr/>
        <p:txBody>
          <a:bodyPr/>
          <a:lstStyle/>
          <a:p>
            <a:r>
              <a:rPr lang="en-GB" dirty="0" smtClean="0"/>
              <a:t>Why </a:t>
            </a:r>
            <a:r>
              <a:rPr lang="en-GB" dirty="0"/>
              <a:t>do you think revolutions occur? </a:t>
            </a:r>
            <a:endParaRPr lang="en-GB" dirty="0" smtClean="0"/>
          </a:p>
          <a:p>
            <a:r>
              <a:rPr lang="en-GB" dirty="0" smtClean="0"/>
              <a:t>What </a:t>
            </a:r>
            <a:r>
              <a:rPr lang="en-GB" dirty="0"/>
              <a:t>circumstances would lead people to overthrow the </a:t>
            </a:r>
            <a:r>
              <a:rPr lang="en-GB" dirty="0" smtClean="0"/>
              <a:t>daily political </a:t>
            </a:r>
            <a:r>
              <a:rPr lang="en-GB" dirty="0"/>
              <a:t>and economical structure of their lives</a:t>
            </a:r>
            <a:r>
              <a:rPr lang="en-GB" dirty="0" smtClean="0"/>
              <a:t>?</a:t>
            </a:r>
          </a:p>
          <a:p>
            <a:r>
              <a:rPr lang="en-GB" dirty="0" smtClean="0"/>
              <a:t>Look at this example, and then discuss these questions in your group.</a:t>
            </a:r>
          </a:p>
          <a:p>
            <a:endParaRPr lang="en-GB" dirty="0" smtClean="0"/>
          </a:p>
          <a:p>
            <a:pPr marL="0" indent="0" algn="ctr">
              <a:buNone/>
            </a:pPr>
            <a:r>
              <a:rPr lang="en-GB" dirty="0">
                <a:hlinkClick r:id="rId2"/>
              </a:rPr>
              <a:t>http://</a:t>
            </a:r>
            <a:r>
              <a:rPr lang="en-GB" dirty="0" smtClean="0">
                <a:hlinkClick r:id="rId2"/>
              </a:rPr>
              <a:t>www.youtube.com/watch?v=lnPR90dJ3Gk</a:t>
            </a:r>
            <a:endParaRPr lang="en-GB" dirty="0" smtClean="0"/>
          </a:p>
          <a:p>
            <a:pPr marL="0" indent="0" algn="ctr">
              <a:buNone/>
            </a:pPr>
            <a:r>
              <a:rPr lang="en-GB" sz="2000" dirty="0" smtClean="0"/>
              <a:t>(How </a:t>
            </a:r>
            <a:r>
              <a:rPr lang="en-GB" sz="2000" dirty="0" err="1"/>
              <a:t>FaceBook</a:t>
            </a:r>
            <a:r>
              <a:rPr lang="en-GB" sz="2000" dirty="0"/>
              <a:t> Changed The World The Arab Spring [1/4</a:t>
            </a:r>
            <a:r>
              <a:rPr lang="en-GB" sz="2000" dirty="0" smtClean="0"/>
              <a:t>])</a:t>
            </a:r>
          </a:p>
          <a:p>
            <a:pPr marL="0" indent="0" algn="ctr">
              <a:buNone/>
            </a:pPr>
            <a:r>
              <a:rPr lang="en-GB" sz="2400" b="1" dirty="0" smtClean="0"/>
              <a:t>YOU HAVE FIVE MINUTES</a:t>
            </a:r>
            <a:endParaRPr lang="en-GB" sz="2400" b="1" dirty="0"/>
          </a:p>
        </p:txBody>
      </p:sp>
    </p:spTree>
    <p:extLst>
      <p:ext uri="{BB962C8B-B14F-4D97-AF65-F5344CB8AC3E}">
        <p14:creationId xmlns:p14="http://schemas.microsoft.com/office/powerpoint/2010/main" val="8435102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4</a:t>
            </a:r>
            <a:endParaRPr lang="en-GB" dirty="0"/>
          </a:p>
        </p:txBody>
      </p:sp>
      <p:sp>
        <p:nvSpPr>
          <p:cNvPr id="3" name="Content Placeholder 2"/>
          <p:cNvSpPr>
            <a:spLocks noGrp="1"/>
          </p:cNvSpPr>
          <p:nvPr>
            <p:ph idx="1"/>
          </p:nvPr>
        </p:nvSpPr>
        <p:spPr/>
        <p:txBody>
          <a:bodyPr/>
          <a:lstStyle/>
          <a:p>
            <a:pPr marL="0" indent="0">
              <a:buNone/>
            </a:pPr>
            <a:r>
              <a:rPr lang="en-GB" dirty="0"/>
              <a:t>Answer these questions in your jotters:</a:t>
            </a:r>
          </a:p>
          <a:p>
            <a:pPr>
              <a:buAutoNum type="arabicPeriod"/>
            </a:pPr>
            <a:endParaRPr lang="en-GB" dirty="0" smtClean="0"/>
          </a:p>
          <a:p>
            <a:pPr>
              <a:buAutoNum type="arabicPeriod"/>
            </a:pPr>
            <a:r>
              <a:rPr lang="en-GB" dirty="0" smtClean="0"/>
              <a:t>What are the differences between the characters of Frederick and Pilkington and between the farms they run?</a:t>
            </a:r>
          </a:p>
          <a:p>
            <a:pPr>
              <a:buAutoNum type="arabicPeriod"/>
            </a:pPr>
            <a:r>
              <a:rPr lang="en-GB" dirty="0" smtClean="0"/>
              <a:t>How does Orwell indicate that Frederick and Pilkington are ‘thoroughly frightened’ by the events on Animal Farm?</a:t>
            </a:r>
          </a:p>
          <a:p>
            <a:pPr>
              <a:buAutoNum type="arabicPeriod"/>
            </a:pPr>
            <a:r>
              <a:rPr lang="en-GB" dirty="0" smtClean="0"/>
              <a:t>What was Napoleon doing during the Battle of the Cowshed?</a:t>
            </a:r>
          </a:p>
          <a:p>
            <a:pPr>
              <a:buAutoNum type="arabicPeriod"/>
            </a:pPr>
            <a:r>
              <a:rPr lang="en-GB" dirty="0" smtClean="0"/>
              <a:t>What do you think Orwell was satirising (making fun of) when he described how the animals celebrated their victory?</a:t>
            </a:r>
            <a:endParaRPr lang="en-GB" dirty="0"/>
          </a:p>
        </p:txBody>
      </p:sp>
    </p:spTree>
    <p:extLst>
      <p:ext uri="{BB962C8B-B14F-4D97-AF65-F5344CB8AC3E}">
        <p14:creationId xmlns:p14="http://schemas.microsoft.com/office/powerpoint/2010/main" val="4125841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Chapters 1-4</a:t>
            </a:r>
            <a:endParaRPr lang="en-GB" dirty="0"/>
          </a:p>
        </p:txBody>
      </p:sp>
      <p:sp>
        <p:nvSpPr>
          <p:cNvPr id="3" name="Content Placeholder 2"/>
          <p:cNvSpPr>
            <a:spLocks noGrp="1"/>
          </p:cNvSpPr>
          <p:nvPr>
            <p:ph idx="1"/>
          </p:nvPr>
        </p:nvSpPr>
        <p:spPr/>
        <p:txBody>
          <a:bodyPr anchor="t"/>
          <a:lstStyle/>
          <a:p>
            <a:r>
              <a:rPr lang="en-GB" sz="2000" dirty="0" smtClean="0"/>
              <a:t>Make a chart in your jotter, noting </a:t>
            </a:r>
            <a:r>
              <a:rPr lang="en-GB" sz="2000" dirty="0"/>
              <a:t>details that describe each character or by listing key actions</a:t>
            </a:r>
            <a:r>
              <a:rPr lang="en-GB" sz="2000" dirty="0" smtClean="0"/>
              <a:t>.</a:t>
            </a:r>
          </a:p>
          <a:p>
            <a:pPr marL="0" indent="0">
              <a:buNone/>
            </a:pPr>
            <a:endParaRPr lang="en-GB" sz="2000" dirty="0"/>
          </a:p>
          <a:p>
            <a:r>
              <a:rPr lang="en-GB" sz="2000" dirty="0" smtClean="0"/>
              <a:t>E.g. </a:t>
            </a:r>
          </a:p>
          <a:p>
            <a:pPr marL="0" indent="0">
              <a:buNone/>
            </a:pPr>
            <a:endParaRPr lang="en-GB" dirty="0"/>
          </a:p>
          <a:p>
            <a:pPr marL="0" indent="0">
              <a:buNone/>
            </a:pP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2671775914"/>
              </p:ext>
            </p:extLst>
          </p:nvPr>
        </p:nvGraphicFramePr>
        <p:xfrm>
          <a:off x="1259632" y="3573016"/>
          <a:ext cx="6696744" cy="2986353"/>
        </p:xfrm>
        <a:graphic>
          <a:graphicData uri="http://schemas.openxmlformats.org/drawingml/2006/table">
            <a:tbl>
              <a:tblPr firstRow="1" bandRow="1">
                <a:tableStyleId>{5C22544A-7EE6-4342-B048-85BDC9FD1C3A}</a:tableStyleId>
              </a:tblPr>
              <a:tblGrid>
                <a:gridCol w="3048000"/>
                <a:gridCol w="3648744"/>
              </a:tblGrid>
              <a:tr h="792089">
                <a:tc>
                  <a:txBody>
                    <a:bodyPr/>
                    <a:lstStyle/>
                    <a:p>
                      <a:r>
                        <a:rPr lang="en-GB" dirty="0" smtClean="0"/>
                        <a:t>Character</a:t>
                      </a:r>
                      <a:endParaRPr lang="en-GB" dirty="0"/>
                    </a:p>
                  </a:txBody>
                  <a:tcPr/>
                </a:tc>
                <a:tc>
                  <a:txBody>
                    <a:bodyPr/>
                    <a:lstStyle/>
                    <a:p>
                      <a:r>
                        <a:rPr lang="en-GB" dirty="0" smtClean="0"/>
                        <a:t>Characteristics / Actions / Purpose</a:t>
                      </a:r>
                      <a:endParaRPr lang="en-GB" dirty="0"/>
                    </a:p>
                  </a:txBody>
                  <a:tcPr/>
                </a:tc>
              </a:tr>
              <a:tr h="639932">
                <a:tc>
                  <a:txBody>
                    <a:bodyPr/>
                    <a:lstStyle/>
                    <a:p>
                      <a:r>
                        <a:rPr lang="en-GB" dirty="0" smtClean="0"/>
                        <a:t>Old Major</a:t>
                      </a:r>
                      <a:endParaRPr lang="en-GB" dirty="0"/>
                    </a:p>
                  </a:txBody>
                  <a:tcPr/>
                </a:tc>
                <a:tc>
                  <a:txBody>
                    <a:bodyPr/>
                    <a:lstStyle/>
                    <a:p>
                      <a:r>
                        <a:rPr lang="en-GB" dirty="0" smtClean="0"/>
                        <a:t>Gets the revolution started; inspires hope for a real change.</a:t>
                      </a:r>
                      <a:endParaRPr lang="en-GB" dirty="0"/>
                    </a:p>
                  </a:txBody>
                  <a:tcPr/>
                </a:tc>
              </a:tr>
              <a:tr h="639932">
                <a:tc>
                  <a:txBody>
                    <a:bodyPr/>
                    <a:lstStyle/>
                    <a:p>
                      <a:endParaRPr lang="en-GB"/>
                    </a:p>
                  </a:txBody>
                  <a:tcPr/>
                </a:tc>
                <a:tc>
                  <a:txBody>
                    <a:bodyPr/>
                    <a:lstStyle/>
                    <a:p>
                      <a:endParaRPr lang="en-GB"/>
                    </a:p>
                  </a:txBody>
                  <a:tcPr/>
                </a:tc>
              </a:tr>
              <a:tr h="639932">
                <a:tc>
                  <a:txBody>
                    <a:bodyPr/>
                    <a:lstStyle/>
                    <a:p>
                      <a:endParaRPr lang="en-GB"/>
                    </a:p>
                  </a:txBody>
                  <a:tcPr/>
                </a:tc>
                <a:tc>
                  <a:txBody>
                    <a:bodyPr/>
                    <a:lstStyle/>
                    <a:p>
                      <a:endParaRPr lang="en-GB" dirty="0"/>
                    </a:p>
                  </a:txBody>
                  <a:tcPr/>
                </a:tc>
              </a:tr>
            </a:tbl>
          </a:graphicData>
        </a:graphic>
      </p:graphicFrame>
    </p:spTree>
    <p:extLst>
      <p:ext uri="{BB962C8B-B14F-4D97-AF65-F5344CB8AC3E}">
        <p14:creationId xmlns:p14="http://schemas.microsoft.com/office/powerpoint/2010/main" val="4201517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260648"/>
            <a:ext cx="7124700" cy="923925"/>
          </a:xfrm>
        </p:spPr>
        <p:txBody>
          <a:bodyPr/>
          <a:lstStyle/>
          <a:p>
            <a:pPr algn="ctr"/>
            <a:r>
              <a:rPr lang="en-GB" i="1" dirty="0" smtClean="0"/>
              <a:t>Animal Farm </a:t>
            </a:r>
            <a:r>
              <a:rPr lang="en-GB" dirty="0" smtClean="0"/>
              <a:t/>
            </a:r>
            <a:br>
              <a:rPr lang="en-GB" dirty="0" smtClean="0"/>
            </a:br>
            <a:r>
              <a:rPr lang="en-GB" sz="2800" dirty="0" smtClean="0"/>
              <a:t>Chapters 1-4</a:t>
            </a:r>
            <a:endParaRPr lang="en-GB" sz="2800" dirty="0"/>
          </a:p>
        </p:txBody>
      </p:sp>
      <p:sp>
        <p:nvSpPr>
          <p:cNvPr id="3" name="Content Placeholder 2"/>
          <p:cNvSpPr>
            <a:spLocks noGrp="1"/>
          </p:cNvSpPr>
          <p:nvPr>
            <p:ph idx="1"/>
          </p:nvPr>
        </p:nvSpPr>
        <p:spPr/>
        <p:txBody>
          <a:bodyPr/>
          <a:lstStyle/>
          <a:p>
            <a:pPr marL="0" indent="0">
              <a:buNone/>
            </a:pPr>
            <a:r>
              <a:rPr lang="en-GB" sz="2000" b="1" dirty="0" smtClean="0"/>
              <a:t>Personal Response</a:t>
            </a:r>
          </a:p>
          <a:p>
            <a:endParaRPr lang="en-GB" sz="2000" dirty="0" smtClean="0"/>
          </a:p>
          <a:p>
            <a:pPr marL="0" indent="0">
              <a:buNone/>
            </a:pPr>
            <a:r>
              <a:rPr lang="en-GB" sz="2000" dirty="0" smtClean="0"/>
              <a:t>In your jotter, write down responses to the following questions:</a:t>
            </a:r>
          </a:p>
          <a:p>
            <a:pPr marL="0" indent="0">
              <a:buNone/>
            </a:pPr>
            <a:endParaRPr lang="en-GB" sz="2000" dirty="0" smtClean="0"/>
          </a:p>
          <a:p>
            <a:r>
              <a:rPr lang="en-GB" sz="2000" dirty="0" smtClean="0"/>
              <a:t>What is your reaction to the animals’ revolution?</a:t>
            </a:r>
          </a:p>
          <a:p>
            <a:endParaRPr lang="en-GB" sz="2000" dirty="0" smtClean="0"/>
          </a:p>
          <a:p>
            <a:r>
              <a:rPr lang="en-GB" sz="2000" dirty="0" smtClean="0"/>
              <a:t>Do you sympathise with the animals’ complaints and goals? Why and why not?</a:t>
            </a:r>
          </a:p>
          <a:p>
            <a:endParaRPr lang="en-GB" sz="2000" dirty="0"/>
          </a:p>
          <a:p>
            <a:pPr marL="0" indent="0" algn="ctr">
              <a:buNone/>
            </a:pPr>
            <a:r>
              <a:rPr lang="en-GB" sz="2000" dirty="0" smtClean="0"/>
              <a:t>YOU HAVE FIVE MINUTES</a:t>
            </a:r>
            <a:endParaRPr lang="en-GB" sz="2000" dirty="0"/>
          </a:p>
        </p:txBody>
      </p:sp>
    </p:spTree>
    <p:extLst>
      <p:ext uri="{BB962C8B-B14F-4D97-AF65-F5344CB8AC3E}">
        <p14:creationId xmlns:p14="http://schemas.microsoft.com/office/powerpoint/2010/main" val="4048756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332656"/>
            <a:ext cx="7124700" cy="923925"/>
          </a:xfrm>
        </p:spPr>
        <p:txBody>
          <a:bodyPr/>
          <a:lstStyle/>
          <a:p>
            <a:pPr algn="ctr"/>
            <a:r>
              <a:rPr lang="en-GB" dirty="0" smtClean="0"/>
              <a:t>Chapters 1-4</a:t>
            </a:r>
            <a:endParaRPr lang="en-GB" dirty="0"/>
          </a:p>
        </p:txBody>
      </p:sp>
      <p:sp>
        <p:nvSpPr>
          <p:cNvPr id="3" name="Content Placeholder 2"/>
          <p:cNvSpPr>
            <a:spLocks noGrp="1"/>
          </p:cNvSpPr>
          <p:nvPr>
            <p:ph idx="1"/>
          </p:nvPr>
        </p:nvSpPr>
        <p:spPr>
          <a:xfrm>
            <a:off x="323528" y="1412776"/>
            <a:ext cx="8424936" cy="4052888"/>
          </a:xfrm>
        </p:spPr>
        <p:txBody>
          <a:bodyPr anchor="t"/>
          <a:lstStyle/>
          <a:p>
            <a:pPr marL="0" indent="0">
              <a:buNone/>
            </a:pPr>
            <a:r>
              <a:rPr lang="en-GB" sz="2000" b="1" dirty="0" smtClean="0"/>
              <a:t>Analysing Literature – Recall and Interpret</a:t>
            </a:r>
          </a:p>
          <a:p>
            <a:pPr marL="0" indent="0">
              <a:buNone/>
            </a:pPr>
            <a:endParaRPr lang="en-GB" sz="2000" b="1" dirty="0"/>
          </a:p>
          <a:p>
            <a:pPr marL="457200" indent="-457200">
              <a:buAutoNum type="arabicPeriod"/>
            </a:pPr>
            <a:r>
              <a:rPr lang="en-GB" sz="2000" dirty="0" smtClean="0"/>
              <a:t>Describe </a:t>
            </a:r>
            <a:r>
              <a:rPr lang="en-GB" sz="2000" dirty="0"/>
              <a:t>how the Rebellion takes place. How does the animals’ </a:t>
            </a:r>
            <a:r>
              <a:rPr lang="en-GB" sz="2000" dirty="0" err="1"/>
              <a:t>behavior</a:t>
            </a:r>
            <a:r>
              <a:rPr lang="en-GB" sz="2000" dirty="0"/>
              <a:t> during </a:t>
            </a:r>
            <a:r>
              <a:rPr lang="en-GB" sz="2000" dirty="0" smtClean="0"/>
              <a:t>the Rebellion </a:t>
            </a:r>
            <a:r>
              <a:rPr lang="en-GB" sz="2000" dirty="0"/>
              <a:t>suggest both human and animal characteristics</a:t>
            </a:r>
            <a:r>
              <a:rPr lang="en-GB" sz="2000" dirty="0" smtClean="0"/>
              <a:t>?</a:t>
            </a:r>
          </a:p>
          <a:p>
            <a:pPr marL="457200" indent="-457200">
              <a:buAutoNum type="arabicPeriod"/>
            </a:pPr>
            <a:endParaRPr lang="en-GB" sz="2000" dirty="0" smtClean="0"/>
          </a:p>
          <a:p>
            <a:pPr marL="457200" indent="-457200">
              <a:buAutoNum type="arabicPeriod"/>
            </a:pPr>
            <a:r>
              <a:rPr lang="en-GB" sz="2000" dirty="0" smtClean="0"/>
              <a:t> </a:t>
            </a:r>
            <a:r>
              <a:rPr lang="en-GB" sz="2000" dirty="0"/>
              <a:t>How do the pigs gain the rights to the cow’s milk? Why do the other animals allow </a:t>
            </a:r>
            <a:r>
              <a:rPr lang="en-GB" sz="2000" dirty="0" smtClean="0"/>
              <a:t>this to </a:t>
            </a:r>
            <a:r>
              <a:rPr lang="en-GB" sz="2000" dirty="0"/>
              <a:t>occur? What does this event suggest about the power hierarchy on the </a:t>
            </a:r>
            <a:r>
              <a:rPr lang="en-GB" sz="2000" dirty="0" smtClean="0"/>
              <a:t>farm?</a:t>
            </a:r>
          </a:p>
          <a:p>
            <a:pPr marL="457200" indent="-457200">
              <a:buAutoNum type="arabicPeriod"/>
            </a:pPr>
            <a:endParaRPr lang="en-GB" sz="2000" dirty="0"/>
          </a:p>
          <a:p>
            <a:pPr marL="457200" indent="-457200">
              <a:buAutoNum type="arabicPeriod"/>
            </a:pPr>
            <a:r>
              <a:rPr lang="en-GB" sz="2000" dirty="0" smtClean="0"/>
              <a:t>How </a:t>
            </a:r>
            <a:r>
              <a:rPr lang="en-GB" sz="2000" dirty="0"/>
              <a:t>does the original vision of Animalism become the slogan “Four legs bad, two </a:t>
            </a:r>
            <a:r>
              <a:rPr lang="en-GB" sz="2000" dirty="0" smtClean="0"/>
              <a:t>legs good</a:t>
            </a:r>
            <a:r>
              <a:rPr lang="en-GB" sz="2000" dirty="0"/>
              <a:t>”? In your opinion, do the animals want rules with simple language? What kind </a:t>
            </a:r>
            <a:r>
              <a:rPr lang="en-GB" sz="2000" dirty="0" smtClean="0"/>
              <a:t>of language </a:t>
            </a:r>
            <a:r>
              <a:rPr lang="en-GB" sz="2000" dirty="0"/>
              <a:t>do the pigs use</a:t>
            </a:r>
            <a:r>
              <a:rPr lang="en-GB" sz="2000" dirty="0" smtClean="0"/>
              <a:t>?</a:t>
            </a:r>
            <a:endParaRPr lang="en-GB" sz="2000" dirty="0"/>
          </a:p>
        </p:txBody>
      </p:sp>
    </p:spTree>
    <p:extLst>
      <p:ext uri="{BB962C8B-B14F-4D97-AF65-F5344CB8AC3E}">
        <p14:creationId xmlns:p14="http://schemas.microsoft.com/office/powerpoint/2010/main" val="3325980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Chapters 1-4</a:t>
            </a:r>
            <a:endParaRPr lang="en-GB" dirty="0"/>
          </a:p>
        </p:txBody>
      </p:sp>
      <p:sp>
        <p:nvSpPr>
          <p:cNvPr id="3" name="Content Placeholder 2"/>
          <p:cNvSpPr>
            <a:spLocks noGrp="1"/>
          </p:cNvSpPr>
          <p:nvPr>
            <p:ph idx="1"/>
          </p:nvPr>
        </p:nvSpPr>
        <p:spPr/>
        <p:txBody>
          <a:bodyPr anchor="t"/>
          <a:lstStyle/>
          <a:p>
            <a:pPr marL="0" indent="0">
              <a:buNone/>
            </a:pPr>
            <a:r>
              <a:rPr lang="en-GB" sz="2000" b="1" dirty="0" smtClean="0"/>
              <a:t>Analysing Literature – Evaluate and Connect</a:t>
            </a:r>
          </a:p>
          <a:p>
            <a:pPr marL="0" indent="0">
              <a:buNone/>
            </a:pPr>
            <a:endParaRPr lang="en-GB" sz="2000" b="1" dirty="0"/>
          </a:p>
          <a:p>
            <a:pPr>
              <a:buFont typeface="+mj-lt"/>
              <a:buAutoNum type="arabicPeriod"/>
            </a:pPr>
            <a:r>
              <a:rPr lang="en-GB" sz="2000" dirty="0" smtClean="0"/>
              <a:t>What </a:t>
            </a:r>
            <a:r>
              <a:rPr lang="en-GB" sz="2000" dirty="0"/>
              <a:t>technique does Orwell use to cast doubt on the likelihood of a successful </a:t>
            </a:r>
            <a:r>
              <a:rPr lang="en-GB" sz="2000" dirty="0" smtClean="0"/>
              <a:t>revolution?</a:t>
            </a:r>
          </a:p>
          <a:p>
            <a:pPr>
              <a:buFont typeface="+mj-lt"/>
              <a:buAutoNum type="arabicPeriod"/>
            </a:pPr>
            <a:endParaRPr lang="en-GB" sz="2000" dirty="0"/>
          </a:p>
          <a:p>
            <a:pPr>
              <a:buFont typeface="+mj-lt"/>
              <a:buAutoNum type="arabicPeriod"/>
            </a:pPr>
            <a:r>
              <a:rPr lang="en-GB" sz="2000" dirty="0" smtClean="0"/>
              <a:t>Characterize </a:t>
            </a:r>
            <a:r>
              <a:rPr lang="en-GB" sz="2000" dirty="0"/>
              <a:t>Snowball as a leader. Do you think his reaction to the stable-boy’s death is </a:t>
            </a:r>
            <a:r>
              <a:rPr lang="en-GB" sz="2000" dirty="0" smtClean="0"/>
              <a:t>the appropriate </a:t>
            </a:r>
            <a:r>
              <a:rPr lang="en-GB" sz="2000" dirty="0"/>
              <a:t>reaction to have during a revolution?</a:t>
            </a:r>
          </a:p>
        </p:txBody>
      </p:sp>
    </p:spTree>
    <p:extLst>
      <p:ext uri="{BB962C8B-B14F-4D97-AF65-F5344CB8AC3E}">
        <p14:creationId xmlns:p14="http://schemas.microsoft.com/office/powerpoint/2010/main" val="28379824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Focus Activity</a:t>
            </a:r>
            <a:endParaRPr lang="en-GB" dirty="0"/>
          </a:p>
        </p:txBody>
      </p:sp>
      <p:sp>
        <p:nvSpPr>
          <p:cNvPr id="3" name="Content Placeholder 2"/>
          <p:cNvSpPr>
            <a:spLocks noGrp="1"/>
          </p:cNvSpPr>
          <p:nvPr>
            <p:ph idx="1"/>
          </p:nvPr>
        </p:nvSpPr>
        <p:spPr/>
        <p:txBody>
          <a:bodyPr/>
          <a:lstStyle/>
          <a:p>
            <a:pPr marL="0" indent="0">
              <a:buNone/>
            </a:pPr>
            <a:r>
              <a:rPr lang="en-GB" sz="2400" dirty="0" smtClean="0"/>
              <a:t>How would you feel if the rules for correct behaviour kept changing?</a:t>
            </a:r>
          </a:p>
          <a:p>
            <a:endParaRPr lang="en-GB" dirty="0"/>
          </a:p>
          <a:p>
            <a:r>
              <a:rPr lang="en-GB" sz="2000" dirty="0" smtClean="0"/>
              <a:t>In your groups, discuss some methods people have for persuading others to follow particular rules of behaviour.</a:t>
            </a:r>
          </a:p>
          <a:p>
            <a:endParaRPr lang="en-GB" sz="2000" dirty="0"/>
          </a:p>
          <a:p>
            <a:r>
              <a:rPr lang="en-GB" sz="2000" dirty="0" smtClean="0"/>
              <a:t>Consider ways in which this persuasion relies on bias and manipulation of information.</a:t>
            </a:r>
            <a:endParaRPr lang="en-GB" sz="2000" dirty="0"/>
          </a:p>
        </p:txBody>
      </p:sp>
    </p:spTree>
    <p:extLst>
      <p:ext uri="{BB962C8B-B14F-4D97-AF65-F5344CB8AC3E}">
        <p14:creationId xmlns:p14="http://schemas.microsoft.com/office/powerpoint/2010/main" val="42068054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en-GB" i="1" smtClean="0"/>
              <a:t>Animal Farm </a:t>
            </a:r>
            <a:r>
              <a:rPr lang="en-GB" smtClean="0"/>
              <a:t>by George Orwell</a:t>
            </a:r>
          </a:p>
        </p:txBody>
      </p:sp>
      <p:sp>
        <p:nvSpPr>
          <p:cNvPr id="25602" name="Content Placeholder 2"/>
          <p:cNvSpPr>
            <a:spLocks noGrp="1"/>
          </p:cNvSpPr>
          <p:nvPr>
            <p:ph idx="1"/>
          </p:nvPr>
        </p:nvSpPr>
        <p:spPr>
          <a:xfrm>
            <a:off x="1009650" y="1806575"/>
            <a:ext cx="7594798" cy="4052888"/>
          </a:xfrm>
        </p:spPr>
        <p:txBody>
          <a:bodyPr/>
          <a:lstStyle/>
          <a:p>
            <a:pPr marL="0" indent="0">
              <a:buFont typeface="Wingdings 2" pitchFamily="18" charset="2"/>
              <a:buNone/>
            </a:pPr>
            <a:r>
              <a:rPr lang="en-GB" sz="2000" dirty="0" smtClean="0"/>
              <a:t>Lesson Objectives:</a:t>
            </a:r>
          </a:p>
          <a:p>
            <a:pPr marL="0" indent="0"/>
            <a:r>
              <a:rPr lang="en-GB" sz="2000" dirty="0" smtClean="0"/>
              <a:t>Look at the theme of Propaganda and Communication</a:t>
            </a:r>
          </a:p>
          <a:p>
            <a:pPr marL="0" indent="0"/>
            <a:r>
              <a:rPr lang="en-GB" sz="2000" dirty="0" smtClean="0"/>
              <a:t>Study the character of Squealer and his role</a:t>
            </a:r>
          </a:p>
        </p:txBody>
      </p:sp>
    </p:spTree>
    <p:extLst>
      <p:ext uri="{BB962C8B-B14F-4D97-AF65-F5344CB8AC3E}">
        <p14:creationId xmlns:p14="http://schemas.microsoft.com/office/powerpoint/2010/main" val="119276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Propaganda and Communication</a:t>
            </a:r>
            <a:endParaRPr lang="en-GB" dirty="0"/>
          </a:p>
        </p:txBody>
      </p:sp>
      <p:sp>
        <p:nvSpPr>
          <p:cNvPr id="3" name="Content Placeholder 2"/>
          <p:cNvSpPr>
            <a:spLocks noGrp="1"/>
          </p:cNvSpPr>
          <p:nvPr>
            <p:ph idx="1"/>
          </p:nvPr>
        </p:nvSpPr>
        <p:spPr/>
        <p:txBody>
          <a:bodyPr/>
          <a:lstStyle/>
          <a:p>
            <a:r>
              <a:rPr lang="en-GB" sz="2400" dirty="0" smtClean="0"/>
              <a:t>What is PROPAGANDA?</a:t>
            </a:r>
          </a:p>
          <a:p>
            <a:endParaRPr lang="en-GB" sz="2400" dirty="0"/>
          </a:p>
          <a:p>
            <a:r>
              <a:rPr lang="en-GB" sz="2400" dirty="0"/>
              <a:t>I</a:t>
            </a:r>
            <a:r>
              <a:rPr lang="en-GB" sz="2400" dirty="0" smtClean="0"/>
              <a:t>nformation</a:t>
            </a:r>
            <a:r>
              <a:rPr lang="en-GB" sz="2400" dirty="0"/>
              <a:t>, ideas, or </a:t>
            </a:r>
            <a:r>
              <a:rPr lang="en-GB" sz="2400" dirty="0" smtClean="0"/>
              <a:t>rumours </a:t>
            </a:r>
            <a:r>
              <a:rPr lang="en-GB" sz="2400" dirty="0"/>
              <a:t>deliberately spread widely to help or harm a person, </a:t>
            </a:r>
            <a:r>
              <a:rPr lang="en-GB" sz="2400" dirty="0" smtClean="0"/>
              <a:t>group, movement, institution, nation, etc.</a:t>
            </a:r>
            <a:endParaRPr lang="en-GB" sz="2400" dirty="0"/>
          </a:p>
        </p:txBody>
      </p:sp>
    </p:spTree>
    <p:extLst>
      <p:ext uri="{BB962C8B-B14F-4D97-AF65-F5344CB8AC3E}">
        <p14:creationId xmlns:p14="http://schemas.microsoft.com/office/powerpoint/2010/main" val="3356511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defRPr/>
            </a:pPr>
            <a:r>
              <a:rPr lang="en-GB" sz="2000" dirty="0" smtClean="0"/>
              <a:t>In your groups discuss the following questions:</a:t>
            </a:r>
          </a:p>
          <a:p>
            <a:pPr>
              <a:defRPr/>
            </a:pPr>
            <a:endParaRPr lang="en-GB" sz="2000" dirty="0"/>
          </a:p>
          <a:p>
            <a:pPr>
              <a:defRPr/>
            </a:pPr>
            <a:r>
              <a:rPr lang="en-GB" sz="2000" dirty="0" smtClean="0"/>
              <a:t>What do you think of Squealer?</a:t>
            </a:r>
          </a:p>
          <a:p>
            <a:pPr marL="0" indent="0">
              <a:buFont typeface="Wingdings 2" pitchFamily="18" charset="2"/>
              <a:buNone/>
              <a:defRPr/>
            </a:pPr>
            <a:endParaRPr lang="en-GB" sz="2000" dirty="0" smtClean="0"/>
          </a:p>
          <a:p>
            <a:pPr marL="0" indent="0">
              <a:buFont typeface="Wingdings 2" pitchFamily="18" charset="2"/>
              <a:buNone/>
              <a:defRPr/>
            </a:pPr>
            <a:endParaRPr lang="en-GB" sz="2000" dirty="0" smtClean="0"/>
          </a:p>
          <a:p>
            <a:pPr>
              <a:defRPr/>
            </a:pPr>
            <a:r>
              <a:rPr lang="en-GB" sz="2000" dirty="0" smtClean="0"/>
              <a:t>What does his name suggest?</a:t>
            </a:r>
          </a:p>
          <a:p>
            <a:pPr marL="0" indent="0">
              <a:buFont typeface="Wingdings 2" pitchFamily="18" charset="2"/>
              <a:buNone/>
              <a:defRPr/>
            </a:pPr>
            <a:endParaRPr lang="en-GB" sz="2000" dirty="0" smtClean="0"/>
          </a:p>
          <a:p>
            <a:pPr>
              <a:defRPr/>
            </a:pPr>
            <a:endParaRPr lang="en-GB" sz="2000" dirty="0"/>
          </a:p>
          <a:p>
            <a:pPr>
              <a:defRPr/>
            </a:pPr>
            <a:r>
              <a:rPr lang="en-GB" sz="2000" dirty="0" smtClean="0"/>
              <a:t>Why is his propaganda so powerful?</a:t>
            </a:r>
            <a:endParaRPr lang="en-GB" sz="2000" dirty="0"/>
          </a:p>
        </p:txBody>
      </p:sp>
      <p:sp>
        <p:nvSpPr>
          <p:cNvPr id="26626" name="Title 1"/>
          <p:cNvSpPr>
            <a:spLocks noGrp="1"/>
          </p:cNvSpPr>
          <p:nvPr>
            <p:ph type="title"/>
          </p:nvPr>
        </p:nvSpPr>
        <p:spPr>
          <a:xfrm>
            <a:off x="251520" y="676275"/>
            <a:ext cx="8352928" cy="923925"/>
          </a:xfrm>
        </p:spPr>
        <p:txBody>
          <a:bodyPr/>
          <a:lstStyle/>
          <a:p>
            <a:r>
              <a:rPr lang="en-GB" i="1" dirty="0" smtClean="0"/>
              <a:t>Animal Farm </a:t>
            </a:r>
            <a:r>
              <a:rPr lang="en-GB" dirty="0" smtClean="0"/>
              <a:t>– Propaganda and Communication/ Appearance vs. Reality</a:t>
            </a:r>
          </a:p>
        </p:txBody>
      </p:sp>
    </p:spTree>
    <p:extLst>
      <p:ext uri="{BB962C8B-B14F-4D97-AF65-F5344CB8AC3E}">
        <p14:creationId xmlns:p14="http://schemas.microsoft.com/office/powerpoint/2010/main" val="3750661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r>
              <a:rPr lang="en-GB" i="1" smtClean="0"/>
              <a:t>Animal Farm </a:t>
            </a:r>
            <a:r>
              <a:rPr lang="en-GB" smtClean="0"/>
              <a:t>– Propaganda and Communication/ Appearance vs. Reality</a:t>
            </a:r>
          </a:p>
        </p:txBody>
      </p:sp>
      <p:sp>
        <p:nvSpPr>
          <p:cNvPr id="27650" name="Content Placeholder 2"/>
          <p:cNvSpPr>
            <a:spLocks noGrp="1"/>
          </p:cNvSpPr>
          <p:nvPr>
            <p:ph idx="1"/>
          </p:nvPr>
        </p:nvSpPr>
        <p:spPr>
          <a:xfrm>
            <a:off x="1042988" y="1773238"/>
            <a:ext cx="7124700" cy="4052887"/>
          </a:xfrm>
        </p:spPr>
        <p:txBody>
          <a:bodyPr/>
          <a:lstStyle/>
          <a:p>
            <a:pPr marL="0" indent="0">
              <a:buFont typeface="Wingdings 2" pitchFamily="18" charset="2"/>
              <a:buNone/>
            </a:pPr>
            <a:endParaRPr lang="en-GB" smtClean="0"/>
          </a:p>
        </p:txBody>
      </p:sp>
      <p:pic>
        <p:nvPicPr>
          <p:cNvPr id="27651" name="Picture 2"/>
          <p:cNvPicPr>
            <a:picLocks noChangeAspect="1" noChangeArrowheads="1"/>
          </p:cNvPicPr>
          <p:nvPr/>
        </p:nvPicPr>
        <p:blipFill>
          <a:blip r:embed="rId2"/>
          <a:srcRect/>
          <a:stretch>
            <a:fillRect/>
          </a:stretch>
        </p:blipFill>
        <p:spPr bwMode="auto">
          <a:xfrm>
            <a:off x="1908175" y="1989138"/>
            <a:ext cx="4965700" cy="3527425"/>
          </a:xfrm>
          <a:prstGeom prst="rect">
            <a:avLst/>
          </a:prstGeom>
          <a:noFill/>
          <a:ln w="9525">
            <a:noFill/>
            <a:miter lim="800000"/>
            <a:headEnd/>
            <a:tailEnd/>
          </a:ln>
        </p:spPr>
      </p:pic>
    </p:spTree>
    <p:extLst>
      <p:ext uri="{BB962C8B-B14F-4D97-AF65-F5344CB8AC3E}">
        <p14:creationId xmlns:p14="http://schemas.microsoft.com/office/powerpoint/2010/main" val="35373231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16632"/>
            <a:ext cx="7124700" cy="923925"/>
          </a:xfrm>
        </p:spPr>
        <p:txBody>
          <a:bodyPr/>
          <a:lstStyle/>
          <a:p>
            <a:pPr algn="ctr"/>
            <a:r>
              <a:rPr lang="en-GB" dirty="0" smtClean="0"/>
              <a:t>Background</a:t>
            </a:r>
            <a:endParaRPr lang="en-GB" dirty="0"/>
          </a:p>
        </p:txBody>
      </p:sp>
      <p:sp>
        <p:nvSpPr>
          <p:cNvPr id="3" name="Content Placeholder 2"/>
          <p:cNvSpPr>
            <a:spLocks noGrp="1"/>
          </p:cNvSpPr>
          <p:nvPr>
            <p:ph idx="1"/>
          </p:nvPr>
        </p:nvSpPr>
        <p:spPr>
          <a:xfrm>
            <a:off x="2674960" y="1806575"/>
            <a:ext cx="5857479" cy="4052888"/>
          </a:xfrm>
        </p:spPr>
        <p:txBody>
          <a:bodyPr/>
          <a:lstStyle/>
          <a:p>
            <a:r>
              <a:rPr lang="en-GB" sz="2000" dirty="0"/>
              <a:t>Many of the ideals behind the Soviet revolution were based on the writings </a:t>
            </a:r>
            <a:r>
              <a:rPr lang="en-GB" sz="2000" dirty="0" smtClean="0"/>
              <a:t>and teachings </a:t>
            </a:r>
            <a:r>
              <a:rPr lang="en-GB" sz="2000" dirty="0"/>
              <a:t>of Karl Marx. </a:t>
            </a:r>
            <a:endParaRPr lang="en-GB" sz="2000" dirty="0" smtClean="0"/>
          </a:p>
          <a:p>
            <a:endParaRPr lang="en-GB" sz="2000" dirty="0"/>
          </a:p>
          <a:p>
            <a:r>
              <a:rPr lang="en-GB" sz="2000" dirty="0" smtClean="0"/>
              <a:t>A German </a:t>
            </a:r>
            <a:r>
              <a:rPr lang="en-GB" sz="2000" dirty="0"/>
              <a:t>intellectual who lived in the mid-1800s, Marx believed that societies are divided into two </a:t>
            </a:r>
            <a:r>
              <a:rPr lang="en-GB" sz="2000" dirty="0" smtClean="0"/>
              <a:t>segments, a </a:t>
            </a:r>
            <a:r>
              <a:rPr lang="en-GB" sz="2000" dirty="0"/>
              <a:t>working class and an owner class. </a:t>
            </a:r>
            <a:endParaRPr lang="en-GB" sz="2000" dirty="0" smtClean="0"/>
          </a:p>
          <a:p>
            <a:endParaRPr lang="en-GB" sz="2000" dirty="0" smtClean="0"/>
          </a:p>
          <a:p>
            <a:r>
              <a:rPr lang="en-GB" sz="2000" dirty="0" smtClean="0"/>
              <a:t>The </a:t>
            </a:r>
            <a:r>
              <a:rPr lang="en-GB" sz="2000" dirty="0"/>
              <a:t>working class creates all the products, while the owner </a:t>
            </a:r>
            <a:r>
              <a:rPr lang="en-GB" sz="2000" dirty="0" smtClean="0"/>
              <a:t>class enjoys </a:t>
            </a:r>
            <a:r>
              <a:rPr lang="en-GB" sz="2000" dirty="0"/>
              <a:t>all the benefits of these products. </a:t>
            </a:r>
            <a:endParaRPr lang="en-GB" sz="2000" dirty="0" smtClean="0"/>
          </a:p>
          <a:p>
            <a:endParaRPr lang="en-GB" sz="2000" dirty="0" smtClean="0"/>
          </a:p>
          <a:p>
            <a:r>
              <a:rPr lang="en-GB" sz="2000" dirty="0" smtClean="0"/>
              <a:t>This </a:t>
            </a:r>
            <a:r>
              <a:rPr lang="en-GB" sz="2000" dirty="0"/>
              <a:t>class division leads to inequality and oppression of the </a:t>
            </a:r>
            <a:r>
              <a:rPr lang="en-GB" sz="2000" dirty="0" smtClean="0"/>
              <a:t>working class</a:t>
            </a:r>
            <a:r>
              <a:rPr lang="en-GB" sz="2000" dirty="0"/>
              <a:t>. </a:t>
            </a:r>
            <a:endParaRPr lang="en-GB" sz="2000"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988840"/>
            <a:ext cx="2324919" cy="326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05289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GB" i="1" smtClean="0"/>
              <a:t>Animal Farm </a:t>
            </a:r>
            <a:r>
              <a:rPr lang="en-GB" smtClean="0"/>
              <a:t>– Propaganda and Communication/ Appearance vs. Reality</a:t>
            </a:r>
          </a:p>
        </p:txBody>
      </p:sp>
      <p:sp>
        <p:nvSpPr>
          <p:cNvPr id="28674" name="Content Placeholder 2"/>
          <p:cNvSpPr>
            <a:spLocks noGrp="1"/>
          </p:cNvSpPr>
          <p:nvPr>
            <p:ph idx="1"/>
          </p:nvPr>
        </p:nvSpPr>
        <p:spPr/>
        <p:txBody>
          <a:bodyPr/>
          <a:lstStyle/>
          <a:p>
            <a:endParaRPr lang="en-GB" smtClean="0"/>
          </a:p>
        </p:txBody>
      </p:sp>
      <p:pic>
        <p:nvPicPr>
          <p:cNvPr id="28675" name="Picture 2"/>
          <p:cNvPicPr>
            <a:picLocks noChangeAspect="1" noChangeArrowheads="1"/>
          </p:cNvPicPr>
          <p:nvPr/>
        </p:nvPicPr>
        <p:blipFill>
          <a:blip r:embed="rId2"/>
          <a:srcRect/>
          <a:stretch>
            <a:fillRect/>
          </a:stretch>
        </p:blipFill>
        <p:spPr bwMode="auto">
          <a:xfrm>
            <a:off x="1763713" y="2060575"/>
            <a:ext cx="5553075" cy="3729038"/>
          </a:xfrm>
          <a:prstGeom prst="rect">
            <a:avLst/>
          </a:prstGeom>
          <a:noFill/>
          <a:ln w="9525">
            <a:noFill/>
            <a:miter lim="800000"/>
            <a:headEnd/>
            <a:tailEnd/>
          </a:ln>
        </p:spPr>
      </p:pic>
    </p:spTree>
    <p:extLst>
      <p:ext uri="{BB962C8B-B14F-4D97-AF65-F5344CB8AC3E}">
        <p14:creationId xmlns:p14="http://schemas.microsoft.com/office/powerpoint/2010/main" val="11479205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GB" i="1" smtClean="0"/>
              <a:t>Animal Farm </a:t>
            </a:r>
            <a:r>
              <a:rPr lang="en-GB" smtClean="0"/>
              <a:t>– Propaganda and Communication/ Appearance vs. Reality</a:t>
            </a:r>
          </a:p>
        </p:txBody>
      </p:sp>
      <p:sp>
        <p:nvSpPr>
          <p:cNvPr id="29698" name="Content Placeholder 2"/>
          <p:cNvSpPr>
            <a:spLocks noGrp="1"/>
          </p:cNvSpPr>
          <p:nvPr>
            <p:ph idx="1"/>
          </p:nvPr>
        </p:nvSpPr>
        <p:spPr/>
        <p:txBody>
          <a:bodyPr/>
          <a:lstStyle/>
          <a:p>
            <a:pPr marL="0" indent="0">
              <a:buFont typeface="Wingdings 2" pitchFamily="18" charset="2"/>
              <a:buNone/>
            </a:pPr>
            <a:endParaRPr lang="en-GB" smtClean="0"/>
          </a:p>
        </p:txBody>
      </p:sp>
      <p:pic>
        <p:nvPicPr>
          <p:cNvPr id="29699" name="Picture 2"/>
          <p:cNvPicPr>
            <a:picLocks noChangeAspect="1" noChangeArrowheads="1"/>
          </p:cNvPicPr>
          <p:nvPr/>
        </p:nvPicPr>
        <p:blipFill>
          <a:blip r:embed="rId2"/>
          <a:srcRect/>
          <a:stretch>
            <a:fillRect/>
          </a:stretch>
        </p:blipFill>
        <p:spPr bwMode="auto">
          <a:xfrm>
            <a:off x="2051050" y="1966913"/>
            <a:ext cx="5384800" cy="3673475"/>
          </a:xfrm>
          <a:prstGeom prst="rect">
            <a:avLst/>
          </a:prstGeom>
          <a:noFill/>
          <a:ln w="9525">
            <a:noFill/>
            <a:miter lim="800000"/>
            <a:headEnd/>
            <a:tailEnd/>
          </a:ln>
        </p:spPr>
      </p:pic>
    </p:spTree>
    <p:extLst>
      <p:ext uri="{BB962C8B-B14F-4D97-AF65-F5344CB8AC3E}">
        <p14:creationId xmlns:p14="http://schemas.microsoft.com/office/powerpoint/2010/main" val="19852964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GB" i="1" smtClean="0"/>
              <a:t>Animal Farm </a:t>
            </a:r>
            <a:r>
              <a:rPr lang="en-GB" smtClean="0"/>
              <a:t>– Propaganda and Communication/ Appearance vs. Reality</a:t>
            </a:r>
          </a:p>
        </p:txBody>
      </p:sp>
      <p:sp>
        <p:nvSpPr>
          <p:cNvPr id="30722" name="Content Placeholder 2"/>
          <p:cNvSpPr>
            <a:spLocks noGrp="1"/>
          </p:cNvSpPr>
          <p:nvPr>
            <p:ph idx="1"/>
          </p:nvPr>
        </p:nvSpPr>
        <p:spPr/>
        <p:txBody>
          <a:bodyPr/>
          <a:lstStyle/>
          <a:p>
            <a:endParaRPr lang="en-GB" smtClean="0"/>
          </a:p>
        </p:txBody>
      </p:sp>
      <p:pic>
        <p:nvPicPr>
          <p:cNvPr id="30723" name="Picture 2"/>
          <p:cNvPicPr>
            <a:picLocks noChangeAspect="1" noChangeArrowheads="1"/>
          </p:cNvPicPr>
          <p:nvPr/>
        </p:nvPicPr>
        <p:blipFill>
          <a:blip r:embed="rId2"/>
          <a:srcRect/>
          <a:stretch>
            <a:fillRect/>
          </a:stretch>
        </p:blipFill>
        <p:spPr bwMode="auto">
          <a:xfrm>
            <a:off x="3059113" y="1797050"/>
            <a:ext cx="3073400" cy="4608513"/>
          </a:xfrm>
          <a:prstGeom prst="rect">
            <a:avLst/>
          </a:prstGeom>
          <a:noFill/>
          <a:ln w="9525">
            <a:noFill/>
            <a:miter lim="800000"/>
            <a:headEnd/>
            <a:tailEnd/>
          </a:ln>
        </p:spPr>
      </p:pic>
    </p:spTree>
    <p:extLst>
      <p:ext uri="{BB962C8B-B14F-4D97-AF65-F5344CB8AC3E}">
        <p14:creationId xmlns:p14="http://schemas.microsoft.com/office/powerpoint/2010/main" val="20679537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GB" i="1" smtClean="0"/>
              <a:t>Animal Farm </a:t>
            </a:r>
            <a:r>
              <a:rPr lang="en-GB" smtClean="0"/>
              <a:t>– Propaganda and Communication/ Appearance vs. Reality</a:t>
            </a:r>
          </a:p>
        </p:txBody>
      </p:sp>
      <p:sp>
        <p:nvSpPr>
          <p:cNvPr id="31746" name="Content Placeholder 2"/>
          <p:cNvSpPr>
            <a:spLocks noGrp="1"/>
          </p:cNvSpPr>
          <p:nvPr>
            <p:ph idx="1"/>
          </p:nvPr>
        </p:nvSpPr>
        <p:spPr/>
        <p:txBody>
          <a:bodyPr/>
          <a:lstStyle/>
          <a:p>
            <a:pPr marL="0" indent="0" algn="ctr">
              <a:buFont typeface="Wingdings 2" pitchFamily="18" charset="2"/>
              <a:buNone/>
            </a:pPr>
            <a:r>
              <a:rPr lang="en-GB" dirty="0" smtClean="0">
                <a:hlinkClick r:id="rId2"/>
              </a:rPr>
              <a:t>http://www.youtube.com/watch?v=TJUkfExXqpU</a:t>
            </a:r>
            <a:endParaRPr lang="en-GB" dirty="0" smtClean="0"/>
          </a:p>
          <a:p>
            <a:pPr marL="0" indent="0" algn="ctr">
              <a:buNone/>
            </a:pPr>
            <a:r>
              <a:rPr lang="en-GB" b="1" dirty="0" smtClean="0"/>
              <a:t>(North </a:t>
            </a:r>
            <a:r>
              <a:rPr lang="en-GB" b="1" dirty="0"/>
              <a:t>Korea </a:t>
            </a:r>
            <a:r>
              <a:rPr lang="en-GB" b="1" dirty="0" smtClean="0"/>
              <a:t>propaganda)</a:t>
            </a:r>
          </a:p>
          <a:p>
            <a:pPr marL="0" indent="0" algn="ctr">
              <a:buNone/>
            </a:pPr>
            <a:endParaRPr lang="en-GB" sz="2400" dirty="0" smtClean="0"/>
          </a:p>
          <a:p>
            <a:pPr marL="0" indent="0" algn="ctr">
              <a:buFont typeface="Wingdings 2" pitchFamily="18" charset="2"/>
              <a:buNone/>
            </a:pPr>
            <a:r>
              <a:rPr lang="en-GB" sz="2400" dirty="0" smtClean="0"/>
              <a:t>Propaganda still exists today, despite the public being more informed than ever.</a:t>
            </a:r>
          </a:p>
        </p:txBody>
      </p:sp>
    </p:spTree>
    <p:extLst>
      <p:ext uri="{BB962C8B-B14F-4D97-AF65-F5344CB8AC3E}">
        <p14:creationId xmlns:p14="http://schemas.microsoft.com/office/powerpoint/2010/main" val="9816963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pPr algn="ctr"/>
            <a:r>
              <a:rPr lang="en-GB" sz="3000" smtClean="0"/>
              <a:t>Key Techniques Used in Propaganda</a:t>
            </a:r>
          </a:p>
        </p:txBody>
      </p:sp>
      <p:sp>
        <p:nvSpPr>
          <p:cNvPr id="32770" name="Content Placeholder 2"/>
          <p:cNvSpPr>
            <a:spLocks noGrp="1"/>
          </p:cNvSpPr>
          <p:nvPr>
            <p:ph idx="1"/>
          </p:nvPr>
        </p:nvSpPr>
        <p:spPr>
          <a:xfrm>
            <a:off x="1009650" y="1806575"/>
            <a:ext cx="7124700" cy="4286250"/>
          </a:xfrm>
        </p:spPr>
        <p:txBody>
          <a:bodyPr/>
          <a:lstStyle/>
          <a:p>
            <a:pPr marL="0" indent="0">
              <a:buFont typeface="Wingdings 2" pitchFamily="18" charset="2"/>
              <a:buNone/>
            </a:pPr>
            <a:r>
              <a:rPr lang="en-GB" dirty="0" smtClean="0"/>
              <a:t>Copy these down in your jotters.</a:t>
            </a:r>
          </a:p>
          <a:p>
            <a:pPr marL="0" indent="0">
              <a:buFont typeface="Wingdings 2" pitchFamily="18" charset="2"/>
              <a:buNone/>
            </a:pPr>
            <a:endParaRPr lang="en-GB" sz="2000" i="1" dirty="0" smtClean="0"/>
          </a:p>
          <a:p>
            <a:pPr marL="0" indent="0"/>
            <a:r>
              <a:rPr lang="en-GB" sz="2000" b="1" dirty="0" smtClean="0"/>
              <a:t>Bandwagon</a:t>
            </a:r>
            <a:r>
              <a:rPr lang="en-GB" sz="2000" dirty="0" smtClean="0"/>
              <a:t> – implying that by not acting in the desired way, you will be different from everyone else.</a:t>
            </a:r>
          </a:p>
          <a:p>
            <a:pPr marL="0" indent="0">
              <a:buFont typeface="Wingdings 2" pitchFamily="18" charset="2"/>
              <a:buNone/>
            </a:pPr>
            <a:endParaRPr lang="en-GB" sz="2000" dirty="0" smtClean="0"/>
          </a:p>
          <a:p>
            <a:pPr marL="0" indent="0"/>
            <a:r>
              <a:rPr lang="en-GB" sz="2000" b="1" dirty="0" smtClean="0"/>
              <a:t>Stereotyping and Name-Calling </a:t>
            </a:r>
            <a:r>
              <a:rPr lang="en-GB" sz="2000" dirty="0" smtClean="0"/>
              <a:t>– making general statements about enemies, undermining them.</a:t>
            </a:r>
          </a:p>
          <a:p>
            <a:pPr marL="0" indent="0">
              <a:buFont typeface="Wingdings 2" pitchFamily="18" charset="2"/>
              <a:buNone/>
            </a:pPr>
            <a:endParaRPr lang="en-GB" sz="2000" dirty="0" smtClean="0"/>
          </a:p>
          <a:p>
            <a:pPr marL="0" indent="0"/>
            <a:r>
              <a:rPr lang="en-GB" sz="2000" b="1" dirty="0" err="1" smtClean="0"/>
              <a:t>Assertation</a:t>
            </a:r>
            <a:r>
              <a:rPr lang="en-GB" sz="2000" dirty="0" smtClean="0"/>
              <a:t> – statements presented as fact </a:t>
            </a:r>
            <a:r>
              <a:rPr lang="en-GB" sz="2000" i="1" dirty="0" smtClean="0"/>
              <a:t>(think about Napoleon’s smearing of Snowball).</a:t>
            </a:r>
          </a:p>
          <a:p>
            <a:pPr marL="0" indent="0">
              <a:buFont typeface="Wingdings 2" pitchFamily="18" charset="2"/>
              <a:buNone/>
            </a:pPr>
            <a:endParaRPr lang="en-GB" sz="2000" dirty="0" smtClean="0"/>
          </a:p>
        </p:txBody>
      </p:sp>
    </p:spTree>
    <p:extLst>
      <p:ext uri="{BB962C8B-B14F-4D97-AF65-F5344CB8AC3E}">
        <p14:creationId xmlns:p14="http://schemas.microsoft.com/office/powerpoint/2010/main" val="18914776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p:txBody>
          <a:bodyPr/>
          <a:lstStyle/>
          <a:p>
            <a:pPr algn="ctr"/>
            <a:r>
              <a:rPr lang="en-GB" sz="3000" smtClean="0"/>
              <a:t>Key Techniques Used in Propaganda</a:t>
            </a:r>
          </a:p>
        </p:txBody>
      </p:sp>
      <p:sp>
        <p:nvSpPr>
          <p:cNvPr id="33794" name="Rectangle 3"/>
          <p:cNvSpPr>
            <a:spLocks noGrp="1"/>
          </p:cNvSpPr>
          <p:nvPr>
            <p:ph type="body" idx="1"/>
          </p:nvPr>
        </p:nvSpPr>
        <p:spPr>
          <a:xfrm>
            <a:off x="1009650" y="1806574"/>
            <a:ext cx="7124700" cy="4718769"/>
          </a:xfrm>
        </p:spPr>
        <p:txBody>
          <a:bodyPr/>
          <a:lstStyle/>
          <a:p>
            <a:r>
              <a:rPr lang="en-GB" sz="2000" b="1" dirty="0" smtClean="0"/>
              <a:t>Emotive Language </a:t>
            </a:r>
            <a:r>
              <a:rPr lang="en-GB" sz="2000" dirty="0" smtClean="0"/>
              <a:t>– often plays on ideas of bravery, duty, pride, etc.</a:t>
            </a:r>
          </a:p>
          <a:p>
            <a:pPr>
              <a:buFont typeface="Wingdings 2" pitchFamily="18" charset="2"/>
              <a:buNone/>
            </a:pPr>
            <a:endParaRPr lang="en-GB" sz="2000" dirty="0" smtClean="0"/>
          </a:p>
          <a:p>
            <a:r>
              <a:rPr lang="en-GB" sz="2000" b="1" dirty="0" smtClean="0"/>
              <a:t>Powerful imagery </a:t>
            </a:r>
            <a:r>
              <a:rPr lang="en-GB" sz="2000" dirty="0" smtClean="0"/>
              <a:t>– idealised images, designed to attract and persuade people of a certain campaign or way of thinking </a:t>
            </a:r>
            <a:r>
              <a:rPr lang="en-GB" sz="2000" i="1" dirty="0" smtClean="0"/>
              <a:t>(e.g. Stalin’s presentation of Russia as vast, powerful and full of happy people; himself as the ‘father’ of the country).</a:t>
            </a:r>
          </a:p>
          <a:p>
            <a:endParaRPr lang="en-GB" sz="2000" dirty="0" smtClean="0"/>
          </a:p>
        </p:txBody>
      </p:sp>
    </p:spTree>
    <p:extLst>
      <p:ext uri="{BB962C8B-B14F-4D97-AF65-F5344CB8AC3E}">
        <p14:creationId xmlns:p14="http://schemas.microsoft.com/office/powerpoint/2010/main" val="24899519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5</a:t>
            </a:r>
            <a:endParaRPr lang="en-GB" dirty="0"/>
          </a:p>
        </p:txBody>
      </p:sp>
      <p:sp>
        <p:nvSpPr>
          <p:cNvPr id="3" name="Content Placeholder 2"/>
          <p:cNvSpPr>
            <a:spLocks noGrp="1"/>
          </p:cNvSpPr>
          <p:nvPr>
            <p:ph idx="1"/>
          </p:nvPr>
        </p:nvSpPr>
        <p:spPr/>
        <p:txBody>
          <a:bodyPr/>
          <a:lstStyle/>
          <a:p>
            <a:r>
              <a:rPr lang="en-GB" dirty="0" smtClean="0"/>
              <a:t>We will now read Chapter 5.</a:t>
            </a:r>
          </a:p>
          <a:p>
            <a:endParaRPr lang="en-GB" dirty="0"/>
          </a:p>
          <a:p>
            <a:r>
              <a:rPr lang="en-GB" dirty="0" smtClean="0"/>
              <a:t>Consider the role of the pigs and their position in the farm as we read.</a:t>
            </a:r>
            <a:endParaRPr lang="en-GB" dirty="0"/>
          </a:p>
        </p:txBody>
      </p:sp>
    </p:spTree>
    <p:extLst>
      <p:ext uri="{BB962C8B-B14F-4D97-AF65-F5344CB8AC3E}">
        <p14:creationId xmlns:p14="http://schemas.microsoft.com/office/powerpoint/2010/main" val="28996444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0"/>
            <a:ext cx="7124700" cy="923925"/>
          </a:xfrm>
        </p:spPr>
        <p:txBody>
          <a:bodyPr/>
          <a:lstStyle/>
          <a:p>
            <a:pPr algn="ctr"/>
            <a:r>
              <a:rPr lang="en-GB" dirty="0" smtClean="0"/>
              <a:t>Chapter 5</a:t>
            </a:r>
            <a:endParaRPr lang="en-GB" dirty="0"/>
          </a:p>
        </p:txBody>
      </p:sp>
      <p:sp>
        <p:nvSpPr>
          <p:cNvPr id="3" name="Content Placeholder 2"/>
          <p:cNvSpPr>
            <a:spLocks noGrp="1"/>
          </p:cNvSpPr>
          <p:nvPr>
            <p:ph idx="1"/>
          </p:nvPr>
        </p:nvSpPr>
        <p:spPr>
          <a:xfrm>
            <a:off x="0" y="1484784"/>
            <a:ext cx="8964488" cy="5040559"/>
          </a:xfrm>
        </p:spPr>
        <p:txBody>
          <a:bodyPr/>
          <a:lstStyle/>
          <a:p>
            <a:pPr marL="0" indent="0">
              <a:buNone/>
            </a:pPr>
            <a:r>
              <a:rPr lang="en-GB" sz="2000" dirty="0" smtClean="0"/>
              <a:t>Answer these questions in your jotter:</a:t>
            </a:r>
          </a:p>
          <a:p>
            <a:pPr marL="0" indent="0">
              <a:buNone/>
            </a:pPr>
            <a:endParaRPr lang="en-GB" sz="2000" dirty="0" smtClean="0"/>
          </a:p>
          <a:p>
            <a:pPr>
              <a:buAutoNum type="arabicPeriod"/>
            </a:pPr>
            <a:r>
              <a:rPr lang="en-GB" sz="2000" dirty="0" smtClean="0"/>
              <a:t>Why does Mollie leave? How does Orwell prepared us for this development? You need to remind yourself of what she does in earlier chapters.</a:t>
            </a:r>
          </a:p>
          <a:p>
            <a:pPr>
              <a:buAutoNum type="arabicPeriod"/>
            </a:pPr>
            <a:endParaRPr lang="en-GB" sz="2000" dirty="0"/>
          </a:p>
          <a:p>
            <a:pPr>
              <a:buAutoNum type="arabicPeriod"/>
            </a:pPr>
            <a:r>
              <a:rPr lang="en-GB" sz="2000" dirty="0" smtClean="0"/>
              <a:t>Orwell says ‘It had come to be accepted that the pigs…should decide all questions.’ How does this happen?</a:t>
            </a:r>
          </a:p>
          <a:p>
            <a:pPr>
              <a:buAutoNum type="arabicPeriod"/>
            </a:pPr>
            <a:endParaRPr lang="en-GB" sz="2000" dirty="0"/>
          </a:p>
          <a:p>
            <a:pPr>
              <a:buAutoNum type="arabicPeriod"/>
            </a:pPr>
            <a:r>
              <a:rPr lang="en-GB" sz="2000" dirty="0" smtClean="0"/>
              <a:t>How does Orwell make us aware of the importance of the sheep’s ‘Four legs good, two legs bad’ slogan?</a:t>
            </a:r>
          </a:p>
          <a:p>
            <a:pPr>
              <a:buAutoNum type="arabicPeriod"/>
            </a:pPr>
            <a:endParaRPr lang="en-GB" sz="2000" dirty="0"/>
          </a:p>
          <a:p>
            <a:pPr>
              <a:buAutoNum type="arabicPeriod"/>
            </a:pPr>
            <a:r>
              <a:rPr lang="en-GB" sz="2000" dirty="0" smtClean="0"/>
              <a:t>Orwell says that Squealer’s argument was ‘unanswerable.’ Do you think it was?</a:t>
            </a:r>
          </a:p>
        </p:txBody>
      </p:sp>
    </p:spTree>
    <p:extLst>
      <p:ext uri="{BB962C8B-B14F-4D97-AF65-F5344CB8AC3E}">
        <p14:creationId xmlns:p14="http://schemas.microsoft.com/office/powerpoint/2010/main" val="25861143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6 - Irony</a:t>
            </a:r>
            <a:endParaRPr lang="en-GB" dirty="0"/>
          </a:p>
        </p:txBody>
      </p:sp>
      <p:sp>
        <p:nvSpPr>
          <p:cNvPr id="3" name="Content Placeholder 2"/>
          <p:cNvSpPr>
            <a:spLocks noGrp="1"/>
          </p:cNvSpPr>
          <p:nvPr>
            <p:ph idx="1"/>
          </p:nvPr>
        </p:nvSpPr>
        <p:spPr/>
        <p:txBody>
          <a:bodyPr/>
          <a:lstStyle/>
          <a:p>
            <a:r>
              <a:rPr lang="en-GB" sz="2400" dirty="0" smtClean="0"/>
              <a:t>What is ‘irony’?</a:t>
            </a:r>
          </a:p>
          <a:p>
            <a:endParaRPr lang="en-GB" sz="2400" dirty="0"/>
          </a:p>
          <a:p>
            <a:r>
              <a:rPr lang="en-GB" sz="2400" dirty="0"/>
              <a:t>Ironic statements </a:t>
            </a:r>
            <a:r>
              <a:rPr lang="en-GB" sz="2400" dirty="0" smtClean="0"/>
              <a:t>are </a:t>
            </a:r>
            <a:r>
              <a:rPr lang="en-GB" sz="2400" dirty="0"/>
              <a:t>statements that imply a meaning in opposition to their literal meaning. </a:t>
            </a:r>
            <a:endParaRPr lang="en-GB" sz="2400" dirty="0" smtClean="0"/>
          </a:p>
          <a:p>
            <a:endParaRPr lang="en-GB" dirty="0"/>
          </a:p>
          <a:p>
            <a:pPr marL="0" indent="0">
              <a:buNone/>
            </a:pPr>
            <a:endParaRPr lang="en-GB" dirty="0"/>
          </a:p>
        </p:txBody>
      </p:sp>
    </p:spTree>
    <p:extLst>
      <p:ext uri="{BB962C8B-B14F-4D97-AF65-F5344CB8AC3E}">
        <p14:creationId xmlns:p14="http://schemas.microsoft.com/office/powerpoint/2010/main" val="2739029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6 - Irony</a:t>
            </a:r>
            <a:endParaRPr lang="en-GB"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83768" y="1700808"/>
            <a:ext cx="3996238" cy="4786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18737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188640"/>
            <a:ext cx="7124700" cy="923925"/>
          </a:xfrm>
        </p:spPr>
        <p:txBody>
          <a:bodyPr/>
          <a:lstStyle/>
          <a:p>
            <a:pPr algn="ctr"/>
            <a:r>
              <a:rPr lang="en-GB" dirty="0" smtClean="0"/>
              <a:t>Background</a:t>
            </a:r>
            <a:endParaRPr lang="en-GB" dirty="0"/>
          </a:p>
        </p:txBody>
      </p:sp>
      <p:sp>
        <p:nvSpPr>
          <p:cNvPr id="3" name="Content Placeholder 2"/>
          <p:cNvSpPr>
            <a:spLocks noGrp="1"/>
          </p:cNvSpPr>
          <p:nvPr>
            <p:ph idx="1"/>
          </p:nvPr>
        </p:nvSpPr>
        <p:spPr>
          <a:xfrm>
            <a:off x="9629" y="1772816"/>
            <a:ext cx="8640960" cy="4574753"/>
          </a:xfrm>
        </p:spPr>
        <p:txBody>
          <a:bodyPr/>
          <a:lstStyle/>
          <a:p>
            <a:r>
              <a:rPr lang="en-GB" sz="2000" dirty="0"/>
              <a:t>Marx’s objective was to create a classless society in which the work is shared by all for the benefit of all, and he believed revolution was the way to achieve this goal</a:t>
            </a:r>
            <a:r>
              <a:rPr lang="en-GB" sz="2000" dirty="0" smtClean="0"/>
              <a:t>.</a:t>
            </a:r>
          </a:p>
          <a:p>
            <a:endParaRPr lang="en-GB" sz="2000" dirty="0"/>
          </a:p>
          <a:p>
            <a:r>
              <a:rPr lang="en-GB" sz="2000" dirty="0" smtClean="0"/>
              <a:t>This was called ‘Communism’.</a:t>
            </a:r>
          </a:p>
          <a:p>
            <a:endParaRPr lang="en-GB" sz="2000" dirty="0"/>
          </a:p>
          <a:p>
            <a:r>
              <a:rPr lang="en-GB" sz="2000" dirty="0" smtClean="0"/>
              <a:t>The </a:t>
            </a:r>
            <a:r>
              <a:rPr lang="en-GB" sz="2000" dirty="0"/>
              <a:t>character of Old Major in </a:t>
            </a:r>
            <a:r>
              <a:rPr lang="en-GB" sz="2000" i="1" dirty="0"/>
              <a:t>Animal Farm</a:t>
            </a:r>
            <a:r>
              <a:rPr lang="en-GB" sz="2000" dirty="0"/>
              <a:t> is sometimes interpreted as a representation of Karl Marx. Major’s speech in the novel’s opening chapter reflects many Marxist ideas, from the opening “Comrades,” a typical form of address in the former Soviet Union, to the </a:t>
            </a:r>
            <a:r>
              <a:rPr lang="en-GB" sz="2000" dirty="0" smtClean="0"/>
              <a:t>revolutionary song </a:t>
            </a:r>
            <a:r>
              <a:rPr lang="en-GB" sz="2000" dirty="0"/>
              <a:t>he teaches the other animals.</a:t>
            </a:r>
          </a:p>
          <a:p>
            <a:endParaRPr lang="en-GB" dirty="0"/>
          </a:p>
        </p:txBody>
      </p:sp>
    </p:spTree>
    <p:extLst>
      <p:ext uri="{BB962C8B-B14F-4D97-AF65-F5344CB8AC3E}">
        <p14:creationId xmlns:p14="http://schemas.microsoft.com/office/powerpoint/2010/main" val="22476981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6 - Irony</a:t>
            </a:r>
            <a:endParaRPr lang="en-GB" dirty="0"/>
          </a:p>
        </p:txBody>
      </p:sp>
      <p:sp>
        <p:nvSpPr>
          <p:cNvPr id="3" name="Content Placeholder 2"/>
          <p:cNvSpPr>
            <a:spLocks noGrp="1"/>
          </p:cNvSpPr>
          <p:nvPr>
            <p:ph idx="1"/>
          </p:nvPr>
        </p:nvSpPr>
        <p:spPr/>
        <p:txBody>
          <a:bodyPr/>
          <a:lstStyle/>
          <a:p>
            <a:pPr marL="0" indent="0" algn="ctr">
              <a:buNone/>
            </a:pPr>
            <a:r>
              <a:rPr lang="en-GB" dirty="0">
                <a:hlinkClick r:id="rId2"/>
              </a:rPr>
              <a:t>http://</a:t>
            </a:r>
            <a:r>
              <a:rPr lang="en-GB" dirty="0" smtClean="0">
                <a:hlinkClick r:id="rId2"/>
              </a:rPr>
              <a:t>www.youtube.com/watch?v=FYq2d7iKKhk</a:t>
            </a:r>
            <a:endParaRPr lang="en-GB" dirty="0" smtClean="0"/>
          </a:p>
          <a:p>
            <a:pPr marL="0" indent="0" algn="ctr">
              <a:buNone/>
            </a:pPr>
            <a:r>
              <a:rPr lang="en-GB" dirty="0" smtClean="0"/>
              <a:t>(Irony – </a:t>
            </a:r>
            <a:r>
              <a:rPr lang="en-GB" dirty="0" err="1" smtClean="0"/>
              <a:t>WhatYouOughtToKnow</a:t>
            </a:r>
            <a:r>
              <a:rPr lang="en-GB" dirty="0" smtClean="0"/>
              <a:t>)</a:t>
            </a:r>
            <a:endParaRPr lang="en-GB" dirty="0"/>
          </a:p>
        </p:txBody>
      </p:sp>
    </p:spTree>
    <p:extLst>
      <p:ext uri="{BB962C8B-B14F-4D97-AF65-F5344CB8AC3E}">
        <p14:creationId xmlns:p14="http://schemas.microsoft.com/office/powerpoint/2010/main" val="343136362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30138"/>
            <a:ext cx="7124700" cy="923925"/>
          </a:xfrm>
        </p:spPr>
        <p:txBody>
          <a:bodyPr/>
          <a:lstStyle/>
          <a:p>
            <a:pPr algn="ctr"/>
            <a:r>
              <a:rPr lang="en-GB" dirty="0" smtClean="0"/>
              <a:t>Chapter 6</a:t>
            </a:r>
            <a:endParaRPr lang="en-GB" dirty="0"/>
          </a:p>
        </p:txBody>
      </p:sp>
      <p:sp>
        <p:nvSpPr>
          <p:cNvPr id="3" name="Content Placeholder 2"/>
          <p:cNvSpPr>
            <a:spLocks noGrp="1"/>
          </p:cNvSpPr>
          <p:nvPr>
            <p:ph idx="1"/>
          </p:nvPr>
        </p:nvSpPr>
        <p:spPr>
          <a:xfrm>
            <a:off x="0" y="1806575"/>
            <a:ext cx="8964488" cy="4052888"/>
          </a:xfrm>
        </p:spPr>
        <p:txBody>
          <a:bodyPr/>
          <a:lstStyle/>
          <a:p>
            <a:pPr>
              <a:buAutoNum type="arabicPeriod"/>
            </a:pPr>
            <a:r>
              <a:rPr lang="en-GB" sz="1900" dirty="0" smtClean="0"/>
              <a:t>What word, in the second paragraph, is used by Orwell in a heavily ironic way, to show that Napoleon is becoming more dictatorial?</a:t>
            </a:r>
          </a:p>
          <a:p>
            <a:pPr>
              <a:buAutoNum type="arabicPeriod"/>
            </a:pPr>
            <a:endParaRPr lang="en-GB" sz="1900" dirty="0"/>
          </a:p>
          <a:p>
            <a:pPr>
              <a:buAutoNum type="arabicPeriod"/>
            </a:pPr>
            <a:r>
              <a:rPr lang="en-GB" sz="1900" dirty="0" smtClean="0"/>
              <a:t>What advantages are there for the animals in running their own farm?</a:t>
            </a:r>
          </a:p>
          <a:p>
            <a:pPr>
              <a:buAutoNum type="arabicPeriod"/>
            </a:pPr>
            <a:endParaRPr lang="en-GB" sz="1900" dirty="0"/>
          </a:p>
          <a:p>
            <a:pPr>
              <a:buAutoNum type="arabicPeriod"/>
            </a:pPr>
            <a:r>
              <a:rPr lang="en-GB" sz="1900" dirty="0" smtClean="0"/>
              <a:t>In what way is Snowball so useful to Napoleon, even though he has been expelled from the farm?</a:t>
            </a:r>
          </a:p>
          <a:p>
            <a:pPr>
              <a:buAutoNum type="arabicPeriod"/>
            </a:pPr>
            <a:endParaRPr lang="en-GB" sz="1900" dirty="0"/>
          </a:p>
          <a:p>
            <a:pPr>
              <a:buAutoNum type="arabicPeriod"/>
            </a:pPr>
            <a:r>
              <a:rPr lang="en-GB" sz="1900" dirty="0" smtClean="0"/>
              <a:t>How does Orwell show that to be literate is not enough, if you cannot understand the significance of what you have read?</a:t>
            </a:r>
          </a:p>
          <a:p>
            <a:pPr>
              <a:buAutoNum type="arabicPeriod"/>
            </a:pPr>
            <a:endParaRPr lang="en-GB" sz="1900" dirty="0"/>
          </a:p>
          <a:p>
            <a:pPr>
              <a:buAutoNum type="arabicPeriod"/>
            </a:pPr>
            <a:r>
              <a:rPr lang="en-GB" sz="1900" dirty="0" smtClean="0"/>
              <a:t>Why do you think that Benjamin refuses to ‘grow enthusiastic’ about the windmill?</a:t>
            </a:r>
            <a:endParaRPr lang="en-GB" sz="1900" dirty="0"/>
          </a:p>
        </p:txBody>
      </p:sp>
    </p:spTree>
    <p:extLst>
      <p:ext uri="{BB962C8B-B14F-4D97-AF65-F5344CB8AC3E}">
        <p14:creationId xmlns:p14="http://schemas.microsoft.com/office/powerpoint/2010/main" val="31857137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7</a:t>
            </a:r>
            <a:endParaRPr lang="en-GB" dirty="0"/>
          </a:p>
        </p:txBody>
      </p:sp>
      <p:sp>
        <p:nvSpPr>
          <p:cNvPr id="3" name="Content Placeholder 2"/>
          <p:cNvSpPr>
            <a:spLocks noGrp="1"/>
          </p:cNvSpPr>
          <p:nvPr>
            <p:ph idx="1"/>
          </p:nvPr>
        </p:nvSpPr>
        <p:spPr/>
        <p:txBody>
          <a:bodyPr/>
          <a:lstStyle/>
          <a:p>
            <a:r>
              <a:rPr lang="en-GB" dirty="0" smtClean="0"/>
              <a:t>We will now read Chapter 7.</a:t>
            </a:r>
          </a:p>
          <a:p>
            <a:endParaRPr lang="en-GB" dirty="0"/>
          </a:p>
          <a:p>
            <a:r>
              <a:rPr lang="en-GB" dirty="0" smtClean="0"/>
              <a:t>As we do, think about the methods Squealer uses to confuse the animals, and if governments today give people the truth about what is happening.</a:t>
            </a:r>
            <a:endParaRPr lang="en-GB" dirty="0"/>
          </a:p>
        </p:txBody>
      </p:sp>
    </p:spTree>
    <p:extLst>
      <p:ext uri="{BB962C8B-B14F-4D97-AF65-F5344CB8AC3E}">
        <p14:creationId xmlns:p14="http://schemas.microsoft.com/office/powerpoint/2010/main" val="4242174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88640"/>
            <a:ext cx="7124700" cy="923925"/>
          </a:xfrm>
        </p:spPr>
        <p:txBody>
          <a:bodyPr/>
          <a:lstStyle/>
          <a:p>
            <a:pPr algn="ctr"/>
            <a:r>
              <a:rPr lang="en-GB" dirty="0" smtClean="0"/>
              <a:t>Chapter 7</a:t>
            </a:r>
            <a:endParaRPr lang="en-GB" dirty="0"/>
          </a:p>
        </p:txBody>
      </p:sp>
      <p:sp>
        <p:nvSpPr>
          <p:cNvPr id="3" name="Content Placeholder 2"/>
          <p:cNvSpPr>
            <a:spLocks noGrp="1"/>
          </p:cNvSpPr>
          <p:nvPr>
            <p:ph idx="1"/>
          </p:nvPr>
        </p:nvSpPr>
        <p:spPr>
          <a:xfrm>
            <a:off x="251520" y="1806575"/>
            <a:ext cx="8568952" cy="4052888"/>
          </a:xfrm>
        </p:spPr>
        <p:txBody>
          <a:bodyPr/>
          <a:lstStyle/>
          <a:p>
            <a:pPr marL="0" indent="0">
              <a:buNone/>
            </a:pPr>
            <a:r>
              <a:rPr lang="en-GB" dirty="0" smtClean="0"/>
              <a:t>Answer the questions in your jotters:</a:t>
            </a:r>
          </a:p>
          <a:p>
            <a:pPr marL="0" indent="0">
              <a:buNone/>
            </a:pPr>
            <a:endParaRPr lang="en-GB" dirty="0"/>
          </a:p>
          <a:p>
            <a:pPr>
              <a:buAutoNum type="arabicPeriod"/>
            </a:pPr>
            <a:r>
              <a:rPr lang="en-GB" dirty="0" smtClean="0"/>
              <a:t>Who does Orwell </a:t>
            </a:r>
            <a:r>
              <a:rPr lang="en-GB" dirty="0" err="1" smtClean="0"/>
              <a:t>suggets</a:t>
            </a:r>
            <a:r>
              <a:rPr lang="en-GB" dirty="0" smtClean="0"/>
              <a:t> is responsible for spreading the idea that Snowball visits the farm at night?</a:t>
            </a:r>
          </a:p>
          <a:p>
            <a:pPr>
              <a:buAutoNum type="arabicPeriod"/>
            </a:pPr>
            <a:endParaRPr lang="en-GB" dirty="0"/>
          </a:p>
          <a:p>
            <a:pPr>
              <a:buAutoNum type="arabicPeriod"/>
            </a:pPr>
            <a:r>
              <a:rPr lang="en-GB" dirty="0" smtClean="0"/>
              <a:t>What makes some of the animals confess to ‘crimes’ when they know they will be executed? Why does Napoleon want them to confess?</a:t>
            </a:r>
          </a:p>
          <a:p>
            <a:pPr>
              <a:buAutoNum type="arabicPeriod"/>
            </a:pPr>
            <a:endParaRPr lang="en-GB" dirty="0"/>
          </a:p>
          <a:p>
            <a:pPr>
              <a:buAutoNum type="arabicPeriod"/>
            </a:pPr>
            <a:r>
              <a:rPr lang="en-GB" dirty="0" smtClean="0"/>
              <a:t>Re-read the paragraph beginning “The animals huddled about Clover.” Why do you think Orwell chooses to include it and place it in this particular position in the chapter?</a:t>
            </a:r>
          </a:p>
          <a:p>
            <a:pPr>
              <a:buAutoNum type="arabicPeriod"/>
            </a:pPr>
            <a:endParaRPr lang="en-GB" dirty="0"/>
          </a:p>
          <a:p>
            <a:pPr>
              <a:buAutoNum type="arabicPeriod"/>
            </a:pPr>
            <a:r>
              <a:rPr lang="en-GB" dirty="0" smtClean="0"/>
              <a:t>Why do the words of the new anthem “not come up to ‘Beasts of England’”?</a:t>
            </a:r>
            <a:endParaRPr lang="en-GB" dirty="0"/>
          </a:p>
        </p:txBody>
      </p:sp>
    </p:spTree>
    <p:extLst>
      <p:ext uri="{BB962C8B-B14F-4D97-AF65-F5344CB8AC3E}">
        <p14:creationId xmlns:p14="http://schemas.microsoft.com/office/powerpoint/2010/main" val="8662702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188640"/>
            <a:ext cx="7124700" cy="923925"/>
          </a:xfrm>
        </p:spPr>
        <p:txBody>
          <a:bodyPr/>
          <a:lstStyle/>
          <a:p>
            <a:pPr algn="ctr"/>
            <a:r>
              <a:rPr lang="en-GB" dirty="0" smtClean="0"/>
              <a:t>Chapters 5-7</a:t>
            </a:r>
            <a:endParaRPr lang="en-GB" dirty="0"/>
          </a:p>
        </p:txBody>
      </p:sp>
      <p:sp>
        <p:nvSpPr>
          <p:cNvPr id="3" name="Content Placeholder 2"/>
          <p:cNvSpPr>
            <a:spLocks noGrp="1"/>
          </p:cNvSpPr>
          <p:nvPr>
            <p:ph idx="1"/>
          </p:nvPr>
        </p:nvSpPr>
        <p:spPr>
          <a:xfrm>
            <a:off x="179512" y="1052736"/>
            <a:ext cx="8964488" cy="4052888"/>
          </a:xfrm>
        </p:spPr>
        <p:txBody>
          <a:bodyPr anchor="t"/>
          <a:lstStyle/>
          <a:p>
            <a:r>
              <a:rPr lang="en-GB" sz="2000" dirty="0"/>
              <a:t>Orwell’s characters and narrator use language to communicate hidden agendas. Sometimes Orwell </a:t>
            </a:r>
            <a:r>
              <a:rPr lang="en-GB" sz="2000" dirty="0" smtClean="0"/>
              <a:t>hints that </a:t>
            </a:r>
            <a:r>
              <a:rPr lang="en-GB" sz="2000" dirty="0"/>
              <a:t>language should be carefully questioned, other times it’s up to the reader to notice. </a:t>
            </a:r>
            <a:endParaRPr lang="en-GB" sz="2000" dirty="0" smtClean="0"/>
          </a:p>
          <a:p>
            <a:pPr marL="0" indent="0">
              <a:buNone/>
            </a:pPr>
            <a:endParaRPr lang="en-GB" sz="2000" dirty="0" smtClean="0"/>
          </a:p>
          <a:p>
            <a:r>
              <a:rPr lang="en-GB" sz="2000" dirty="0" smtClean="0"/>
              <a:t>Look back over chapters 5-7, and complete a chart in your jotter by </a:t>
            </a:r>
            <a:r>
              <a:rPr lang="en-GB" sz="2000" dirty="0"/>
              <a:t>filling in some examples of manipulative communication.</a:t>
            </a:r>
          </a:p>
          <a:p>
            <a:pPr marL="0" indent="0">
              <a:buNone/>
            </a:pPr>
            <a:endParaRPr lang="en-GB" sz="2000" dirty="0" smtClean="0"/>
          </a:p>
          <a:p>
            <a:r>
              <a:rPr lang="en-GB" sz="2000" dirty="0" smtClean="0"/>
              <a:t>Write down the quotation from the text, and then what it really means – you should have </a:t>
            </a:r>
            <a:r>
              <a:rPr lang="en-GB" sz="2000" u="sng" dirty="0" smtClean="0"/>
              <a:t>at least </a:t>
            </a:r>
            <a:r>
              <a:rPr lang="en-GB" sz="2000" dirty="0" smtClean="0"/>
              <a:t>five or six examples.</a:t>
            </a:r>
            <a:endParaRPr lang="en-GB" sz="2000" dirty="0"/>
          </a:p>
        </p:txBody>
      </p:sp>
      <p:graphicFrame>
        <p:nvGraphicFramePr>
          <p:cNvPr id="4" name="Table 3"/>
          <p:cNvGraphicFramePr>
            <a:graphicFrameLocks noGrp="1"/>
          </p:cNvGraphicFramePr>
          <p:nvPr>
            <p:extLst>
              <p:ext uri="{D42A27DB-BD31-4B8C-83A1-F6EECF244321}">
                <p14:modId xmlns:p14="http://schemas.microsoft.com/office/powerpoint/2010/main" val="2407861308"/>
              </p:ext>
            </p:extLst>
          </p:nvPr>
        </p:nvGraphicFramePr>
        <p:xfrm>
          <a:off x="971600" y="4636840"/>
          <a:ext cx="7080448" cy="1888504"/>
        </p:xfrm>
        <a:graphic>
          <a:graphicData uri="http://schemas.openxmlformats.org/drawingml/2006/table">
            <a:tbl>
              <a:tblPr firstRow="1" bandRow="1">
                <a:tableStyleId>{5C22544A-7EE6-4342-B048-85BDC9FD1C3A}</a:tableStyleId>
              </a:tblPr>
              <a:tblGrid>
                <a:gridCol w="3540224"/>
                <a:gridCol w="3540224"/>
              </a:tblGrid>
              <a:tr h="425464">
                <a:tc>
                  <a:txBody>
                    <a:bodyPr/>
                    <a:lstStyle/>
                    <a:p>
                      <a:r>
                        <a:rPr lang="en-GB" dirty="0" smtClean="0"/>
                        <a:t>The Words</a:t>
                      </a:r>
                      <a:endParaRPr lang="en-GB" dirty="0"/>
                    </a:p>
                  </a:txBody>
                  <a:tcPr/>
                </a:tc>
                <a:tc>
                  <a:txBody>
                    <a:bodyPr/>
                    <a:lstStyle/>
                    <a:p>
                      <a:r>
                        <a:rPr lang="en-GB" dirty="0" smtClean="0"/>
                        <a:t>What They Really Mean</a:t>
                      </a:r>
                      <a:endParaRPr lang="en-GB" dirty="0"/>
                    </a:p>
                  </a:txBody>
                  <a:tcPr/>
                </a:tc>
              </a:tr>
              <a:tr h="1345888">
                <a:tc>
                  <a:txBody>
                    <a:bodyPr/>
                    <a:lstStyle/>
                    <a:p>
                      <a:r>
                        <a:rPr lang="en-GB" dirty="0" smtClean="0"/>
                        <a:t>“In future all questions relating to the working of the farm would be settled by a special committee of pigs presided over by himself.”</a:t>
                      </a:r>
                      <a:endParaRPr lang="en-GB" dirty="0"/>
                    </a:p>
                  </a:txBody>
                  <a:tcPr/>
                </a:tc>
                <a:tc>
                  <a:txBody>
                    <a:bodyPr/>
                    <a:lstStyle/>
                    <a:p>
                      <a:r>
                        <a:rPr lang="en-GB" dirty="0" smtClean="0"/>
                        <a:t>Napoleon is going to make all the decisions from now on.</a:t>
                      </a:r>
                      <a:endParaRPr lang="en-GB" dirty="0"/>
                    </a:p>
                  </a:txBody>
                  <a:tcPr/>
                </a:tc>
              </a:tr>
            </a:tbl>
          </a:graphicData>
        </a:graphic>
      </p:graphicFrame>
    </p:spTree>
    <p:extLst>
      <p:ext uri="{BB962C8B-B14F-4D97-AF65-F5344CB8AC3E}">
        <p14:creationId xmlns:p14="http://schemas.microsoft.com/office/powerpoint/2010/main" val="26559242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8</a:t>
            </a:r>
            <a:endParaRPr lang="en-GB" dirty="0"/>
          </a:p>
        </p:txBody>
      </p:sp>
      <p:sp>
        <p:nvSpPr>
          <p:cNvPr id="3" name="Content Placeholder 2"/>
          <p:cNvSpPr>
            <a:spLocks noGrp="1"/>
          </p:cNvSpPr>
          <p:nvPr>
            <p:ph idx="1"/>
          </p:nvPr>
        </p:nvSpPr>
        <p:spPr/>
        <p:txBody>
          <a:bodyPr/>
          <a:lstStyle/>
          <a:p>
            <a:r>
              <a:rPr lang="en-GB" dirty="0" smtClean="0"/>
              <a:t>We will now read Chapter 8.</a:t>
            </a:r>
          </a:p>
          <a:p>
            <a:endParaRPr lang="en-GB" dirty="0"/>
          </a:p>
          <a:p>
            <a:r>
              <a:rPr lang="en-GB" dirty="0" smtClean="0"/>
              <a:t>As we read, think about the incidents which indicate </a:t>
            </a:r>
            <a:r>
              <a:rPr lang="en-GB" dirty="0" err="1" smtClean="0"/>
              <a:t>Naopleon’s</a:t>
            </a:r>
            <a:r>
              <a:rPr lang="en-GB" dirty="0" smtClean="0"/>
              <a:t> increasing dominance – does Orwell want us to sympathise with him?</a:t>
            </a:r>
            <a:endParaRPr lang="en-GB" dirty="0"/>
          </a:p>
        </p:txBody>
      </p:sp>
    </p:spTree>
    <p:extLst>
      <p:ext uri="{BB962C8B-B14F-4D97-AF65-F5344CB8AC3E}">
        <p14:creationId xmlns:p14="http://schemas.microsoft.com/office/powerpoint/2010/main" val="26914203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8</a:t>
            </a:r>
            <a:endParaRPr lang="en-GB" dirty="0"/>
          </a:p>
        </p:txBody>
      </p:sp>
      <p:sp>
        <p:nvSpPr>
          <p:cNvPr id="3" name="Content Placeholder 2"/>
          <p:cNvSpPr>
            <a:spLocks noGrp="1"/>
          </p:cNvSpPr>
          <p:nvPr>
            <p:ph idx="1"/>
          </p:nvPr>
        </p:nvSpPr>
        <p:spPr/>
        <p:txBody>
          <a:bodyPr/>
          <a:lstStyle/>
          <a:p>
            <a:pPr marL="0" indent="0">
              <a:buNone/>
            </a:pPr>
            <a:r>
              <a:rPr lang="en-GB" dirty="0" smtClean="0"/>
              <a:t>Answer the questions in your jotters:</a:t>
            </a:r>
          </a:p>
          <a:p>
            <a:pPr marL="0" indent="0">
              <a:buNone/>
            </a:pPr>
            <a:endParaRPr lang="en-GB" dirty="0"/>
          </a:p>
          <a:p>
            <a:pPr>
              <a:buAutoNum type="arabicPeriod"/>
            </a:pPr>
            <a:r>
              <a:rPr lang="en-GB" dirty="0" smtClean="0"/>
              <a:t>Look at the language used in the </a:t>
            </a:r>
            <a:r>
              <a:rPr lang="en-GB" dirty="0" err="1" smtClean="0"/>
              <a:t>Minimus</a:t>
            </a:r>
            <a:r>
              <a:rPr lang="en-GB" dirty="0" smtClean="0"/>
              <a:t>’ poem about Napoleon. What similarities can we see between this and the language of hymns? Why would Orwell do this?</a:t>
            </a:r>
          </a:p>
          <a:p>
            <a:pPr>
              <a:buAutoNum type="arabicPeriod"/>
            </a:pPr>
            <a:endParaRPr lang="en-GB" dirty="0"/>
          </a:p>
          <a:p>
            <a:pPr>
              <a:buAutoNum type="arabicPeriod"/>
            </a:pPr>
            <a:r>
              <a:rPr lang="en-GB" dirty="0" smtClean="0"/>
              <a:t>How does Orwell show the effect the whisky has on the pigs? Are we meant to find this amusing?</a:t>
            </a:r>
          </a:p>
          <a:p>
            <a:pPr>
              <a:buAutoNum type="arabicPeriod"/>
            </a:pPr>
            <a:endParaRPr lang="en-GB" dirty="0"/>
          </a:p>
          <a:p>
            <a:pPr>
              <a:buAutoNum type="arabicPeriod"/>
            </a:pPr>
            <a:r>
              <a:rPr lang="en-GB" dirty="0" smtClean="0"/>
              <a:t>Which words or phrases of the last two paragraphs do you think are ironic? Why?</a:t>
            </a:r>
            <a:endParaRPr lang="en-GB" dirty="0"/>
          </a:p>
        </p:txBody>
      </p:sp>
    </p:spTree>
    <p:extLst>
      <p:ext uri="{BB962C8B-B14F-4D97-AF65-F5344CB8AC3E}">
        <p14:creationId xmlns:p14="http://schemas.microsoft.com/office/powerpoint/2010/main" val="27994781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GB" sz="2000" b="1" u="sng" dirty="0"/>
              <a:t>How Great Thou Art </a:t>
            </a:r>
            <a:endParaRPr lang="en-GB" sz="2000" b="1" u="sng" dirty="0" smtClean="0"/>
          </a:p>
          <a:p>
            <a:pPr marL="0" indent="0" algn="ctr">
              <a:buNone/>
            </a:pPr>
            <a:r>
              <a:rPr lang="en-GB" sz="1600" dirty="0" smtClean="0"/>
              <a:t>Lord </a:t>
            </a:r>
            <a:r>
              <a:rPr lang="en-GB" sz="1600" dirty="0"/>
              <a:t>my God! When I in awesome wonder Consider all the works thy hand hath made, I see the stars, I hear the mighty thunder, Thy power throughout the universe displayed; </a:t>
            </a:r>
            <a:r>
              <a:rPr lang="en-GB" sz="1600" dirty="0" smtClean="0"/>
              <a:t> Then </a:t>
            </a:r>
            <a:r>
              <a:rPr lang="en-GB" sz="1600" dirty="0"/>
              <a:t>sings my soul, my Saviour God, to Thee, How great Thou art, how great Thou art! Then sings my soul, my Saviour God, to Thee, How great Thou art, how great Thou art!  When through the woods and forest glades I wander and hear the birds sing sweetly in the trees; when I look down from lofty mountain grandeur, and hear the brook, and feel he gentle breeze;</a:t>
            </a:r>
            <a:r>
              <a:rPr lang="en-GB" sz="1600" dirty="0" smtClean="0"/>
              <a:t>  </a:t>
            </a:r>
            <a:r>
              <a:rPr lang="en-GB" sz="1600" dirty="0"/>
              <a:t>And when I think that God his son not sparing, Sent him to die - I scarce can take it in, That on the cross my burden gladly bearing, He bled and died to take away my sin: </a:t>
            </a:r>
            <a:r>
              <a:rPr lang="en-GB" sz="1600" dirty="0" smtClean="0"/>
              <a:t> </a:t>
            </a:r>
            <a:endParaRPr lang="en-GB" dirty="0"/>
          </a:p>
        </p:txBody>
      </p:sp>
    </p:spTree>
    <p:extLst>
      <p:ext uri="{BB962C8B-B14F-4D97-AF65-F5344CB8AC3E}">
        <p14:creationId xmlns:p14="http://schemas.microsoft.com/office/powerpoint/2010/main" val="8916544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9</a:t>
            </a:r>
            <a:endParaRPr lang="en-GB" dirty="0"/>
          </a:p>
        </p:txBody>
      </p:sp>
      <p:sp>
        <p:nvSpPr>
          <p:cNvPr id="3" name="Content Placeholder 2"/>
          <p:cNvSpPr>
            <a:spLocks noGrp="1"/>
          </p:cNvSpPr>
          <p:nvPr>
            <p:ph idx="1"/>
          </p:nvPr>
        </p:nvSpPr>
        <p:spPr/>
        <p:txBody>
          <a:bodyPr/>
          <a:lstStyle/>
          <a:p>
            <a:pPr>
              <a:buAutoNum type="arabicPeriod"/>
            </a:pPr>
            <a:r>
              <a:rPr lang="en-GB" dirty="0" smtClean="0"/>
              <a:t>What items do the pigs trade for with the humans? What differences are there between these and the items they traded for in earlier chapters?</a:t>
            </a:r>
          </a:p>
          <a:p>
            <a:pPr>
              <a:buAutoNum type="arabicPeriod"/>
            </a:pPr>
            <a:endParaRPr lang="en-GB" dirty="0" smtClean="0"/>
          </a:p>
          <a:p>
            <a:pPr>
              <a:buAutoNum type="arabicPeriod"/>
            </a:pPr>
            <a:r>
              <a:rPr lang="en-GB" dirty="0" smtClean="0"/>
              <a:t>Why does Orwell use the word ‘spontaneous’ to describe the weekly demonstration? What is the purpose of all the ceremonies held on the farm?</a:t>
            </a:r>
          </a:p>
          <a:p>
            <a:pPr>
              <a:buAutoNum type="arabicPeriod"/>
            </a:pPr>
            <a:endParaRPr lang="en-GB" dirty="0"/>
          </a:p>
          <a:p>
            <a:pPr>
              <a:buAutoNum type="arabicPeriod"/>
            </a:pPr>
            <a:r>
              <a:rPr lang="en-GB" dirty="0" smtClean="0"/>
              <a:t>Why do the other pigs not complain that Napoleon allows himself four times as much beer per day as they are allowed?</a:t>
            </a:r>
          </a:p>
          <a:p>
            <a:pPr>
              <a:buAutoNum type="arabicPeriod"/>
            </a:pPr>
            <a:endParaRPr lang="en-GB" dirty="0"/>
          </a:p>
          <a:p>
            <a:pPr>
              <a:buAutoNum type="arabicPeriod"/>
            </a:pPr>
            <a:r>
              <a:rPr lang="en-GB" dirty="0" smtClean="0"/>
              <a:t>What is different about Benjamin’s behaviour in this chapter?</a:t>
            </a:r>
            <a:endParaRPr lang="en-GB" dirty="0"/>
          </a:p>
        </p:txBody>
      </p:sp>
    </p:spTree>
    <p:extLst>
      <p:ext uri="{BB962C8B-B14F-4D97-AF65-F5344CB8AC3E}">
        <p14:creationId xmlns:p14="http://schemas.microsoft.com/office/powerpoint/2010/main" val="27932781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 10</a:t>
            </a:r>
            <a:endParaRPr lang="en-GB" dirty="0"/>
          </a:p>
        </p:txBody>
      </p:sp>
      <p:sp>
        <p:nvSpPr>
          <p:cNvPr id="3" name="Content Placeholder 2"/>
          <p:cNvSpPr>
            <a:spLocks noGrp="1"/>
          </p:cNvSpPr>
          <p:nvPr>
            <p:ph idx="1"/>
          </p:nvPr>
        </p:nvSpPr>
        <p:spPr/>
        <p:txBody>
          <a:bodyPr/>
          <a:lstStyle/>
          <a:p>
            <a:r>
              <a:rPr lang="en-GB" dirty="0" smtClean="0"/>
              <a:t>We will now read Chapter 10.</a:t>
            </a:r>
          </a:p>
          <a:p>
            <a:endParaRPr lang="en-GB" dirty="0"/>
          </a:p>
          <a:p>
            <a:r>
              <a:rPr lang="en-GB" dirty="0" smtClean="0"/>
              <a:t>We see the animals compare the pigs and the men. Think about whether they understand the significance of what they have seen.</a:t>
            </a:r>
            <a:endParaRPr lang="en-GB" dirty="0"/>
          </a:p>
        </p:txBody>
      </p:sp>
    </p:spTree>
    <p:extLst>
      <p:ext uri="{BB962C8B-B14F-4D97-AF65-F5344CB8AC3E}">
        <p14:creationId xmlns:p14="http://schemas.microsoft.com/office/powerpoint/2010/main" val="255084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620688"/>
            <a:ext cx="7124700" cy="923925"/>
          </a:xfrm>
        </p:spPr>
        <p:txBody>
          <a:bodyPr/>
          <a:lstStyle/>
          <a:p>
            <a:pPr algn="ctr"/>
            <a:r>
              <a:rPr lang="en-GB" i="1" dirty="0" smtClean="0"/>
              <a:t>Animal Farm</a:t>
            </a:r>
            <a:r>
              <a:rPr lang="en-GB" dirty="0" smtClean="0"/>
              <a:t>	</a:t>
            </a:r>
            <a:endParaRPr lang="en-GB" dirty="0"/>
          </a:p>
        </p:txBody>
      </p:sp>
      <p:sp>
        <p:nvSpPr>
          <p:cNvPr id="3" name="Content Placeholder 2"/>
          <p:cNvSpPr>
            <a:spLocks noGrp="1"/>
          </p:cNvSpPr>
          <p:nvPr>
            <p:ph idx="1"/>
          </p:nvPr>
        </p:nvSpPr>
        <p:spPr/>
        <p:txBody>
          <a:bodyPr/>
          <a:lstStyle/>
          <a:p>
            <a:r>
              <a:rPr lang="en-GB" sz="2000" dirty="0" smtClean="0"/>
              <a:t>We will now read Chapter 1.</a:t>
            </a:r>
          </a:p>
          <a:p>
            <a:endParaRPr lang="en-GB" sz="2000" dirty="0"/>
          </a:p>
          <a:p>
            <a:r>
              <a:rPr lang="en-GB" sz="2000" dirty="0" smtClean="0"/>
              <a:t>Consider your discussion on revolutions and Marx’s idea for a classless society as we read.</a:t>
            </a:r>
            <a:endParaRPr lang="en-GB" sz="2000" dirty="0"/>
          </a:p>
        </p:txBody>
      </p:sp>
    </p:spTree>
    <p:extLst>
      <p:ext uri="{BB962C8B-B14F-4D97-AF65-F5344CB8AC3E}">
        <p14:creationId xmlns:p14="http://schemas.microsoft.com/office/powerpoint/2010/main" val="24936559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260648"/>
            <a:ext cx="7124700" cy="923925"/>
          </a:xfrm>
        </p:spPr>
        <p:txBody>
          <a:bodyPr/>
          <a:lstStyle/>
          <a:p>
            <a:pPr algn="ctr"/>
            <a:r>
              <a:rPr lang="en-GB" dirty="0" smtClean="0"/>
              <a:t>Chapter 10</a:t>
            </a:r>
            <a:endParaRPr lang="en-GB" dirty="0"/>
          </a:p>
        </p:txBody>
      </p:sp>
      <p:sp>
        <p:nvSpPr>
          <p:cNvPr id="3" name="Content Placeholder 2"/>
          <p:cNvSpPr>
            <a:spLocks noGrp="1"/>
          </p:cNvSpPr>
          <p:nvPr>
            <p:ph idx="1"/>
          </p:nvPr>
        </p:nvSpPr>
        <p:spPr/>
        <p:txBody>
          <a:bodyPr/>
          <a:lstStyle/>
          <a:p>
            <a:pPr>
              <a:buAutoNum type="arabicPeriod"/>
            </a:pPr>
            <a:r>
              <a:rPr lang="en-GB" dirty="0" smtClean="0"/>
              <a:t>What do you think those animals who dimly remember the rebellion would pass on to the younger animals about it?</a:t>
            </a:r>
          </a:p>
          <a:p>
            <a:pPr>
              <a:buAutoNum type="arabicPeriod"/>
            </a:pPr>
            <a:endParaRPr lang="en-GB" dirty="0"/>
          </a:p>
          <a:p>
            <a:pPr>
              <a:buAutoNum type="arabicPeriod"/>
            </a:pPr>
            <a:r>
              <a:rPr lang="en-GB" dirty="0" smtClean="0"/>
              <a:t>Orwell uses the phrase “unalterable way of life” to express Benjamin’s ideas. What does Benjamin (and Orwell) mean? Why do you think Orwell chooses the word “unalterable”?</a:t>
            </a:r>
          </a:p>
          <a:p>
            <a:pPr>
              <a:buAutoNum type="arabicPeriod"/>
            </a:pPr>
            <a:endParaRPr lang="en-GB" dirty="0"/>
          </a:p>
          <a:p>
            <a:pPr>
              <a:buAutoNum type="arabicPeriod"/>
            </a:pPr>
            <a:r>
              <a:rPr lang="en-GB" dirty="0" smtClean="0"/>
              <a:t>Re-read the paragraph beginning “And yet the animals never gave up hope.” What does it tell us of the animals feelings? In what way is the ending ironic?</a:t>
            </a:r>
          </a:p>
          <a:p>
            <a:pPr>
              <a:buAutoNum type="arabicPeriod"/>
            </a:pPr>
            <a:endParaRPr lang="en-GB" dirty="0"/>
          </a:p>
          <a:p>
            <a:pPr>
              <a:buAutoNum type="arabicPeriod"/>
            </a:pPr>
            <a:r>
              <a:rPr lang="en-GB" dirty="0" smtClean="0"/>
              <a:t>What point is Orwell making when he has Pilkington compare “your lower animals” with “our lower classes.”</a:t>
            </a:r>
            <a:endParaRPr lang="en-GB" dirty="0"/>
          </a:p>
        </p:txBody>
      </p:sp>
    </p:spTree>
    <p:extLst>
      <p:ext uri="{BB962C8B-B14F-4D97-AF65-F5344CB8AC3E}">
        <p14:creationId xmlns:p14="http://schemas.microsoft.com/office/powerpoint/2010/main" val="6684589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188640"/>
            <a:ext cx="7124700" cy="923925"/>
          </a:xfrm>
        </p:spPr>
        <p:txBody>
          <a:bodyPr/>
          <a:lstStyle/>
          <a:p>
            <a:pPr algn="ctr"/>
            <a:r>
              <a:rPr lang="en-GB" dirty="0" smtClean="0"/>
              <a:t>Chapters 8-10</a:t>
            </a:r>
            <a:endParaRPr lang="en-GB" dirty="0"/>
          </a:p>
        </p:txBody>
      </p:sp>
      <p:sp>
        <p:nvSpPr>
          <p:cNvPr id="3" name="Content Placeholder 2"/>
          <p:cNvSpPr>
            <a:spLocks noGrp="1"/>
          </p:cNvSpPr>
          <p:nvPr>
            <p:ph idx="1"/>
          </p:nvPr>
        </p:nvSpPr>
        <p:spPr>
          <a:xfrm>
            <a:off x="431032" y="1268760"/>
            <a:ext cx="8712968" cy="5051425"/>
          </a:xfrm>
        </p:spPr>
        <p:txBody>
          <a:bodyPr anchor="t"/>
          <a:lstStyle/>
          <a:p>
            <a:r>
              <a:rPr lang="en-US" dirty="0" smtClean="0"/>
              <a:t>As </a:t>
            </a:r>
            <a:r>
              <a:rPr lang="en-US" dirty="0"/>
              <a:t>Napoleon takes over leadership of the farm, a new social and political structure emerges. </a:t>
            </a:r>
            <a:endParaRPr lang="en-US" dirty="0" smtClean="0"/>
          </a:p>
          <a:p>
            <a:r>
              <a:rPr lang="en-US" dirty="0" smtClean="0"/>
              <a:t>This restructuring </a:t>
            </a:r>
            <a:r>
              <a:rPr lang="en-US" dirty="0"/>
              <a:t>leads to many changes in power and privilege among the </a:t>
            </a:r>
            <a:r>
              <a:rPr lang="en-US" dirty="0" smtClean="0"/>
              <a:t>animals.</a:t>
            </a:r>
          </a:p>
          <a:p>
            <a:r>
              <a:rPr lang="en-US" dirty="0"/>
              <a:t>C</a:t>
            </a:r>
            <a:r>
              <a:rPr lang="en-US" dirty="0" smtClean="0"/>
              <a:t>ompare </a:t>
            </a:r>
            <a:r>
              <a:rPr lang="en-US" dirty="0"/>
              <a:t>the living conditions of the pigs with the living conditions of the other animals. </a:t>
            </a:r>
          </a:p>
          <a:p>
            <a:pPr marL="0" indent="0">
              <a:buNone/>
            </a:pPr>
            <a:endParaRPr lang="en-US" dirty="0" smtClean="0"/>
          </a:p>
          <a:p>
            <a:pPr marL="0" indent="0" algn="ctr">
              <a:buNone/>
            </a:pPr>
            <a:r>
              <a:rPr lang="en-US" b="1" dirty="0" smtClean="0"/>
              <a:t>Under </a:t>
            </a:r>
            <a:r>
              <a:rPr lang="en-US" b="1" dirty="0"/>
              <a:t>Napoleon’s Leadership </a:t>
            </a:r>
          </a:p>
          <a:p>
            <a:pPr marL="0" indent="0">
              <a:buNone/>
            </a:pPr>
            <a:r>
              <a:rPr lang="en-US" u="sng" dirty="0"/>
              <a:t>Life for the </a:t>
            </a:r>
            <a:r>
              <a:rPr lang="en-US" u="sng" dirty="0" smtClean="0"/>
              <a:t>Pigs		</a:t>
            </a:r>
            <a:r>
              <a:rPr lang="en-US" dirty="0" smtClean="0"/>
              <a:t>							</a:t>
            </a:r>
            <a:r>
              <a:rPr lang="en-US" u="sng" dirty="0" smtClean="0"/>
              <a:t> </a:t>
            </a:r>
            <a:r>
              <a:rPr lang="en-US" u="sng" dirty="0"/>
              <a:t>Life for Other Animals </a:t>
            </a:r>
          </a:p>
          <a:p>
            <a:pPr marL="0" indent="0">
              <a:buNone/>
            </a:pPr>
            <a:r>
              <a:rPr lang="en-US" dirty="0"/>
              <a:t>pigs live in farmhouse </a:t>
            </a:r>
            <a:r>
              <a:rPr lang="en-US" dirty="0" smtClean="0"/>
              <a:t>							Work longer hours</a:t>
            </a:r>
          </a:p>
          <a:p>
            <a:pPr marL="0" indent="0">
              <a:buNone/>
            </a:pPr>
            <a:r>
              <a:rPr lang="en-US" dirty="0" smtClean="0"/>
              <a:t>Napoleon </a:t>
            </a:r>
            <a:r>
              <a:rPr lang="en-US" dirty="0"/>
              <a:t>is waited on </a:t>
            </a:r>
            <a:r>
              <a:rPr lang="en-US" dirty="0" smtClean="0"/>
              <a:t>							Receive less food</a:t>
            </a:r>
            <a:endParaRPr lang="en-US" dirty="0"/>
          </a:p>
          <a:p>
            <a:endParaRPr lang="en-GB" dirty="0"/>
          </a:p>
        </p:txBody>
      </p:sp>
    </p:spTree>
    <p:extLst>
      <p:ext uri="{BB962C8B-B14F-4D97-AF65-F5344CB8AC3E}">
        <p14:creationId xmlns:p14="http://schemas.microsoft.com/office/powerpoint/2010/main" val="40479877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Chapters 8-10</a:t>
            </a:r>
            <a:endParaRPr lang="en-GB" dirty="0"/>
          </a:p>
        </p:txBody>
      </p:sp>
      <p:sp>
        <p:nvSpPr>
          <p:cNvPr id="3" name="Content Placeholder 2"/>
          <p:cNvSpPr>
            <a:spLocks noGrp="1"/>
          </p:cNvSpPr>
          <p:nvPr>
            <p:ph idx="1"/>
          </p:nvPr>
        </p:nvSpPr>
        <p:spPr/>
        <p:txBody>
          <a:bodyPr/>
          <a:lstStyle/>
          <a:p>
            <a:pPr marL="0" indent="0" algn="ctr">
              <a:buNone/>
            </a:pPr>
            <a:r>
              <a:rPr lang="en-US" sz="2000" b="1" dirty="0"/>
              <a:t>Personal Response </a:t>
            </a:r>
            <a:endParaRPr lang="en-US" sz="2000" b="1" dirty="0" smtClean="0"/>
          </a:p>
          <a:p>
            <a:pPr marL="0" indent="0">
              <a:buNone/>
            </a:pPr>
            <a:endParaRPr lang="en-US" b="1" dirty="0"/>
          </a:p>
          <a:p>
            <a:pPr marL="0" indent="0">
              <a:buNone/>
            </a:pPr>
            <a:r>
              <a:rPr lang="en-US" b="1" dirty="0" smtClean="0"/>
              <a:t>In your groups discuss the following:</a:t>
            </a:r>
          </a:p>
          <a:p>
            <a:pPr marL="0" indent="0">
              <a:buNone/>
            </a:pPr>
            <a:endParaRPr lang="en-US" dirty="0"/>
          </a:p>
          <a:p>
            <a:r>
              <a:rPr lang="en-US" dirty="0"/>
              <a:t>What is your reaction to the novel’s ending? For example, do you find it uplifting, depressing, cynical? Explain. </a:t>
            </a:r>
          </a:p>
          <a:p>
            <a:pPr marL="0" indent="0">
              <a:buNone/>
            </a:pPr>
            <a:endParaRPr lang="en-GB" dirty="0"/>
          </a:p>
        </p:txBody>
      </p:sp>
    </p:spTree>
    <p:extLst>
      <p:ext uri="{BB962C8B-B14F-4D97-AF65-F5344CB8AC3E}">
        <p14:creationId xmlns:p14="http://schemas.microsoft.com/office/powerpoint/2010/main" val="36353653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Analysing Literature</a:t>
            </a:r>
            <a:endParaRPr lang="en-GB" dirty="0"/>
          </a:p>
        </p:txBody>
      </p:sp>
      <p:sp>
        <p:nvSpPr>
          <p:cNvPr id="3" name="Content Placeholder 2"/>
          <p:cNvSpPr>
            <a:spLocks noGrp="1"/>
          </p:cNvSpPr>
          <p:nvPr>
            <p:ph idx="1"/>
          </p:nvPr>
        </p:nvSpPr>
        <p:spPr>
          <a:xfrm>
            <a:off x="611560" y="1772816"/>
            <a:ext cx="8064896" cy="4824536"/>
          </a:xfrm>
        </p:spPr>
        <p:txBody>
          <a:bodyPr/>
          <a:lstStyle/>
          <a:p>
            <a:pPr marL="0" indent="0" algn="ctr">
              <a:buNone/>
            </a:pPr>
            <a:r>
              <a:rPr lang="en-US" sz="2000" b="1" u="sng" dirty="0"/>
              <a:t>Recall and Interpret </a:t>
            </a:r>
          </a:p>
          <a:p>
            <a:pPr>
              <a:buAutoNum type="arabicPeriod"/>
            </a:pPr>
            <a:r>
              <a:rPr lang="en-US" dirty="0" smtClean="0"/>
              <a:t>What </a:t>
            </a:r>
            <a:r>
              <a:rPr lang="en-US" dirty="0"/>
              <a:t>dealings does Napoleon have with Frederick and Pilkington? How does the battle over the windmill affect the animals? What events from Soviet history is Orwell highlighting? </a:t>
            </a:r>
          </a:p>
          <a:p>
            <a:pPr>
              <a:buAutoNum type="arabicPeriod"/>
            </a:pPr>
            <a:endParaRPr lang="en-US" dirty="0" smtClean="0"/>
          </a:p>
          <a:p>
            <a:pPr>
              <a:buAutoNum type="arabicPeriod"/>
            </a:pPr>
            <a:r>
              <a:rPr lang="en-US" dirty="0" smtClean="0"/>
              <a:t>What </a:t>
            </a:r>
            <a:r>
              <a:rPr lang="en-US" dirty="0"/>
              <a:t>happens to Boxer and how do the other animals learn of his fate? How do they come to a final conclusion about these events? </a:t>
            </a:r>
          </a:p>
          <a:p>
            <a:pPr>
              <a:buAutoNum type="arabicPeriod"/>
            </a:pPr>
            <a:endParaRPr lang="en-US" dirty="0" smtClean="0"/>
          </a:p>
          <a:p>
            <a:pPr>
              <a:buAutoNum type="arabicPeriod"/>
            </a:pPr>
            <a:r>
              <a:rPr lang="en-US" dirty="0" smtClean="0"/>
              <a:t>What </a:t>
            </a:r>
            <a:r>
              <a:rPr lang="en-US" dirty="0"/>
              <a:t>changes are made to the Fifth and Sixth Commandments? How is the entire list of Commandments ultimately refashioned? What point is Orwell making about the role of communication in Soviet society? </a:t>
            </a:r>
          </a:p>
          <a:p>
            <a:endParaRPr lang="en-GB" dirty="0"/>
          </a:p>
        </p:txBody>
      </p:sp>
    </p:spTree>
    <p:extLst>
      <p:ext uri="{BB962C8B-B14F-4D97-AF65-F5344CB8AC3E}">
        <p14:creationId xmlns:p14="http://schemas.microsoft.com/office/powerpoint/2010/main" val="7641640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9650" y="1806574"/>
            <a:ext cx="7666806" cy="4790777"/>
          </a:xfrm>
        </p:spPr>
        <p:txBody>
          <a:bodyPr anchor="t"/>
          <a:lstStyle/>
          <a:p>
            <a:pPr marL="0" indent="0" algn="ctr">
              <a:buNone/>
            </a:pPr>
            <a:r>
              <a:rPr lang="en-US" sz="2000" b="1" u="sng" dirty="0"/>
              <a:t>Evaluate and Connect </a:t>
            </a:r>
            <a:endParaRPr lang="en-US" sz="2000" b="1" u="sng" dirty="0" smtClean="0"/>
          </a:p>
          <a:p>
            <a:pPr marL="0" indent="0" algn="ctr">
              <a:buNone/>
            </a:pPr>
            <a:endParaRPr lang="en-US" sz="2000" b="1" u="sng" dirty="0"/>
          </a:p>
          <a:p>
            <a:pPr>
              <a:buFont typeface="+mj-lt"/>
              <a:buAutoNum type="arabicPeriod"/>
            </a:pPr>
            <a:r>
              <a:rPr lang="en-US" dirty="0" smtClean="0"/>
              <a:t>In </a:t>
            </a:r>
            <a:r>
              <a:rPr lang="en-US" dirty="0"/>
              <a:t>Chapter 10 the pigs begin to walk on two legs. In your opinion is this evolution a sign of progress? </a:t>
            </a:r>
            <a:r>
              <a:rPr lang="en-US" dirty="0" smtClean="0"/>
              <a:t>Explain.</a:t>
            </a:r>
          </a:p>
          <a:p>
            <a:pPr>
              <a:buFont typeface="+mj-lt"/>
              <a:buAutoNum type="arabicPeriod"/>
            </a:pPr>
            <a:endParaRPr lang="en-US" dirty="0"/>
          </a:p>
          <a:p>
            <a:pPr>
              <a:buFont typeface="+mj-lt"/>
              <a:buAutoNum type="arabicPeriod"/>
            </a:pPr>
            <a:r>
              <a:rPr lang="en-US" dirty="0" smtClean="0"/>
              <a:t>Some </a:t>
            </a:r>
            <a:r>
              <a:rPr lang="en-US" dirty="0"/>
              <a:t>critics believe that, at the end of the book, Orwell suggests that the pigs and human political leaders are interchangeable. Do you think most government rulers are interchangeable? How might power change those who have it? Explain. </a:t>
            </a:r>
          </a:p>
          <a:p>
            <a:pPr marL="0" indent="0">
              <a:buNone/>
            </a:pPr>
            <a:endParaRPr lang="en-GB" dirty="0"/>
          </a:p>
        </p:txBody>
      </p:sp>
      <p:sp>
        <p:nvSpPr>
          <p:cNvPr id="4" name="Title 1"/>
          <p:cNvSpPr>
            <a:spLocks noGrp="1"/>
          </p:cNvSpPr>
          <p:nvPr>
            <p:ph type="title"/>
          </p:nvPr>
        </p:nvSpPr>
        <p:spPr/>
        <p:txBody>
          <a:bodyPr/>
          <a:lstStyle/>
          <a:p>
            <a:pPr algn="ctr"/>
            <a:r>
              <a:rPr lang="en-GB" dirty="0" smtClean="0"/>
              <a:t>Analysing Literature</a:t>
            </a:r>
            <a:endParaRPr lang="en-GB" dirty="0"/>
          </a:p>
        </p:txBody>
      </p:sp>
    </p:spTree>
    <p:extLst>
      <p:ext uri="{BB962C8B-B14F-4D97-AF65-F5344CB8AC3E}">
        <p14:creationId xmlns:p14="http://schemas.microsoft.com/office/powerpoint/2010/main" val="831867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i="1" dirty="0" smtClean="0"/>
              <a:t>Animal Farm</a:t>
            </a:r>
            <a:endParaRPr lang="en-GB" i="1" dirty="0"/>
          </a:p>
        </p:txBody>
      </p:sp>
      <p:sp>
        <p:nvSpPr>
          <p:cNvPr id="3" name="Content Placeholder 2"/>
          <p:cNvSpPr>
            <a:spLocks noGrp="1"/>
          </p:cNvSpPr>
          <p:nvPr>
            <p:ph idx="1"/>
          </p:nvPr>
        </p:nvSpPr>
        <p:spPr/>
        <p:txBody>
          <a:bodyPr/>
          <a:lstStyle/>
          <a:p>
            <a:pPr marL="0" indent="0" algn="ctr">
              <a:buNone/>
            </a:pPr>
            <a:r>
              <a:rPr lang="en-US" sz="2000" b="1" dirty="0" smtClean="0"/>
              <a:t>Personal </a:t>
            </a:r>
            <a:r>
              <a:rPr lang="en-US" sz="2000" b="1" dirty="0"/>
              <a:t>Response </a:t>
            </a:r>
            <a:endParaRPr lang="en-US" sz="2000" b="1" dirty="0" smtClean="0"/>
          </a:p>
          <a:p>
            <a:pPr marL="0" indent="0" algn="ctr">
              <a:buNone/>
            </a:pPr>
            <a:endParaRPr lang="en-US" sz="2000" b="1" dirty="0"/>
          </a:p>
          <a:p>
            <a:pPr marL="0" indent="0" algn="ctr">
              <a:buNone/>
            </a:pPr>
            <a:endParaRPr lang="en-US" sz="2000" dirty="0"/>
          </a:p>
          <a:p>
            <a:r>
              <a:rPr lang="en-US" sz="2000" i="1" dirty="0"/>
              <a:t>Animal Farm </a:t>
            </a:r>
            <a:r>
              <a:rPr lang="en-US" sz="2000" dirty="0"/>
              <a:t>contains many extremely effective scenes. Some are humorous or witty, others are bitterly ironic or pessimistic. Which scene did you find most memorable and effective? Why? </a:t>
            </a:r>
          </a:p>
          <a:p>
            <a:endParaRPr lang="en-GB" dirty="0"/>
          </a:p>
        </p:txBody>
      </p:sp>
    </p:spTree>
    <p:extLst>
      <p:ext uri="{BB962C8B-B14F-4D97-AF65-F5344CB8AC3E}">
        <p14:creationId xmlns:p14="http://schemas.microsoft.com/office/powerpoint/2010/main" val="19441897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p:txBody>
          <a:bodyPr/>
          <a:lstStyle/>
          <a:p>
            <a:pPr eaLnBrk="1" hangingPunct="1"/>
            <a:r>
              <a:rPr lang="en-GB" i="1" smtClean="0"/>
              <a:t>Animal Farm </a:t>
            </a:r>
            <a:r>
              <a:rPr lang="en-GB" smtClean="0"/>
              <a:t>by George Orwell</a:t>
            </a:r>
          </a:p>
        </p:txBody>
      </p:sp>
      <p:sp>
        <p:nvSpPr>
          <p:cNvPr id="14338" name="Content Placeholder 2"/>
          <p:cNvSpPr>
            <a:spLocks noGrp="1"/>
          </p:cNvSpPr>
          <p:nvPr>
            <p:ph idx="1"/>
          </p:nvPr>
        </p:nvSpPr>
        <p:spPr/>
        <p:txBody>
          <a:bodyPr/>
          <a:lstStyle/>
          <a:p>
            <a:pPr marL="0" indent="0" eaLnBrk="1" hangingPunct="1">
              <a:buFont typeface="Wingdings 2" pitchFamily="18" charset="2"/>
              <a:buNone/>
              <a:defRPr/>
            </a:pPr>
            <a:r>
              <a:rPr lang="en-GB" dirty="0" smtClean="0"/>
              <a:t>Lesson Objectives:</a:t>
            </a:r>
          </a:p>
          <a:p>
            <a:pPr eaLnBrk="1" hangingPunct="1">
              <a:defRPr/>
            </a:pPr>
            <a:r>
              <a:rPr lang="en-GB" dirty="0" smtClean="0"/>
              <a:t>Beginning to look at the main themes of the novel</a:t>
            </a:r>
          </a:p>
          <a:p>
            <a:pPr marL="0" indent="0" eaLnBrk="1" hangingPunct="1">
              <a:defRPr/>
            </a:pPr>
            <a:r>
              <a:rPr lang="en-GB" dirty="0" smtClean="0"/>
              <a:t> Analysing the text for examples of the themes</a:t>
            </a:r>
          </a:p>
          <a:p>
            <a:pPr eaLnBrk="1" hangingPunct="1">
              <a:defRPr/>
            </a:pPr>
            <a:r>
              <a:rPr lang="en-GB" dirty="0" smtClean="0"/>
              <a:t>Recap the historical context</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pPr eaLnBrk="1" hangingPunct="1"/>
            <a:r>
              <a:rPr lang="en-GB" i="1" smtClean="0"/>
              <a:t>Animal Farm </a:t>
            </a:r>
            <a:r>
              <a:rPr lang="en-GB" smtClean="0"/>
              <a:t>– Main Themes</a:t>
            </a:r>
          </a:p>
        </p:txBody>
      </p:sp>
      <p:sp>
        <p:nvSpPr>
          <p:cNvPr id="3" name="Content Placeholder 2"/>
          <p:cNvSpPr>
            <a:spLocks noGrp="1"/>
          </p:cNvSpPr>
          <p:nvPr>
            <p:ph idx="1"/>
          </p:nvPr>
        </p:nvSpPr>
        <p:spPr/>
        <p:txBody>
          <a:bodyPr rtlCol="0" anchor="t">
            <a:normAutofit/>
          </a:bodyPr>
          <a:lstStyle/>
          <a:p>
            <a:pPr eaLnBrk="1" fontAlgn="auto" hangingPunct="1">
              <a:buFont typeface="Wingdings 2" charset="2"/>
              <a:buChar char=""/>
              <a:defRPr/>
            </a:pPr>
            <a:r>
              <a:rPr lang="en-GB" dirty="0" smtClean="0"/>
              <a:t>Greed</a:t>
            </a:r>
          </a:p>
          <a:p>
            <a:pPr marL="0" indent="0" eaLnBrk="1" fontAlgn="auto" hangingPunct="1">
              <a:buFont typeface="Wingdings 2" pitchFamily="18" charset="2"/>
              <a:buNone/>
              <a:defRPr/>
            </a:pPr>
            <a:endParaRPr lang="en-GB" dirty="0"/>
          </a:p>
          <a:p>
            <a:pPr marL="0" indent="0" eaLnBrk="1" fontAlgn="auto" hangingPunct="1">
              <a:buFont typeface="Wingdings 2" pitchFamily="18" charset="2"/>
              <a:buNone/>
              <a:defRPr/>
            </a:pPr>
            <a:endParaRPr lang="en-GB" dirty="0" smtClean="0"/>
          </a:p>
          <a:p>
            <a:pPr marL="0" indent="0" eaLnBrk="1" fontAlgn="auto" hangingPunct="1">
              <a:buFont typeface="Wingdings 2" pitchFamily="18" charset="2"/>
              <a:buNone/>
              <a:defRPr/>
            </a:pPr>
            <a:endParaRPr lang="en-GB" dirty="0"/>
          </a:p>
          <a:p>
            <a:pPr eaLnBrk="1" fontAlgn="auto" hangingPunct="1">
              <a:defRPr/>
            </a:pPr>
            <a:r>
              <a:rPr lang="en-GB" dirty="0" smtClean="0"/>
              <a:t>Leaders and Followers</a:t>
            </a:r>
          </a:p>
          <a:p>
            <a:pPr marL="0" indent="0" eaLnBrk="1" fontAlgn="auto" hangingPunct="1">
              <a:buFont typeface="Wingdings 2" charset="2"/>
              <a:buNone/>
              <a:defRPr/>
            </a:pPr>
            <a:endParaRPr lang="en-GB" dirty="0"/>
          </a:p>
          <a:p>
            <a:pPr marL="0" indent="0" eaLnBrk="1" fontAlgn="auto" hangingPunct="1">
              <a:buFont typeface="Wingdings 2" charset="2"/>
              <a:buNone/>
              <a:defRPr/>
            </a:pPr>
            <a:endParaRPr lang="en-GB" dirty="0" smtClean="0"/>
          </a:p>
          <a:p>
            <a:pPr marL="0" indent="0" eaLnBrk="1" fontAlgn="auto" hangingPunct="1">
              <a:buFont typeface="Wingdings 2" charset="2"/>
              <a:buNone/>
              <a:defRPr/>
            </a:pPr>
            <a:endParaRPr lang="en-GB" dirty="0" smtClean="0"/>
          </a:p>
          <a:p>
            <a:pPr eaLnBrk="1" fontAlgn="auto" hangingPunct="1">
              <a:buFont typeface="Wingdings 2" charset="2"/>
              <a:buChar char=""/>
              <a:defRPr/>
            </a:pPr>
            <a:r>
              <a:rPr lang="en-GB" dirty="0" smtClean="0"/>
              <a:t>Betrayal</a:t>
            </a:r>
          </a:p>
          <a:p>
            <a:pPr marL="0" indent="0" eaLnBrk="1" fontAlgn="auto" hangingPunct="1">
              <a:buFont typeface="Wingdings 2" charset="2"/>
              <a:buNone/>
              <a:defRPr/>
            </a:pPr>
            <a:endParaRPr lang="en-GB" dirty="0"/>
          </a:p>
        </p:txBody>
      </p:sp>
      <p:pic>
        <p:nvPicPr>
          <p:cNvPr id="15363" name="Picture 2"/>
          <p:cNvPicPr>
            <a:picLocks noChangeAspect="1" noChangeArrowheads="1"/>
          </p:cNvPicPr>
          <p:nvPr/>
        </p:nvPicPr>
        <p:blipFill>
          <a:blip r:embed="rId2"/>
          <a:srcRect/>
          <a:stretch>
            <a:fillRect/>
          </a:stretch>
        </p:blipFill>
        <p:spPr bwMode="auto">
          <a:xfrm>
            <a:off x="3290888" y="1557338"/>
            <a:ext cx="1055687" cy="1527175"/>
          </a:xfrm>
          <a:prstGeom prst="rect">
            <a:avLst/>
          </a:prstGeom>
          <a:noFill/>
          <a:ln w="9525">
            <a:noFill/>
            <a:miter lim="800000"/>
            <a:headEnd/>
            <a:tailEnd/>
          </a:ln>
        </p:spPr>
      </p:pic>
      <p:pic>
        <p:nvPicPr>
          <p:cNvPr id="15364" name="Picture 3"/>
          <p:cNvPicPr>
            <a:picLocks noChangeAspect="1" noChangeArrowheads="1"/>
          </p:cNvPicPr>
          <p:nvPr/>
        </p:nvPicPr>
        <p:blipFill>
          <a:blip r:embed="rId3"/>
          <a:srcRect/>
          <a:stretch>
            <a:fillRect/>
          </a:stretch>
        </p:blipFill>
        <p:spPr bwMode="auto">
          <a:xfrm>
            <a:off x="3132138" y="4941888"/>
            <a:ext cx="2857500" cy="1609725"/>
          </a:xfrm>
          <a:prstGeom prst="rect">
            <a:avLst/>
          </a:prstGeom>
          <a:noFill/>
          <a:ln w="9525">
            <a:noFill/>
            <a:miter lim="800000"/>
            <a:headEnd/>
            <a:tailEnd/>
          </a:ln>
        </p:spPr>
      </p:pic>
      <p:pic>
        <p:nvPicPr>
          <p:cNvPr id="15365" name="Picture 2"/>
          <p:cNvPicPr>
            <a:picLocks noChangeAspect="1" noChangeArrowheads="1"/>
          </p:cNvPicPr>
          <p:nvPr/>
        </p:nvPicPr>
        <p:blipFill>
          <a:blip r:embed="rId4"/>
          <a:srcRect/>
          <a:stretch>
            <a:fillRect/>
          </a:stretch>
        </p:blipFill>
        <p:spPr bwMode="auto">
          <a:xfrm>
            <a:off x="4846638" y="2852738"/>
            <a:ext cx="2286000" cy="1809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eaLnBrk="1" hangingPunct="1"/>
            <a:r>
              <a:rPr lang="en-GB" i="1" smtClean="0"/>
              <a:t>Animal Farm </a:t>
            </a:r>
            <a:r>
              <a:rPr lang="en-GB" smtClean="0"/>
              <a:t>– Main Themes</a:t>
            </a:r>
          </a:p>
        </p:txBody>
      </p:sp>
      <p:sp>
        <p:nvSpPr>
          <p:cNvPr id="3" name="Content Placeholder 2"/>
          <p:cNvSpPr>
            <a:spLocks noGrp="1"/>
          </p:cNvSpPr>
          <p:nvPr>
            <p:ph idx="1"/>
          </p:nvPr>
        </p:nvSpPr>
        <p:spPr/>
        <p:txBody>
          <a:bodyPr rtlCol="0">
            <a:normAutofit/>
          </a:bodyPr>
          <a:lstStyle/>
          <a:p>
            <a:pPr eaLnBrk="1" fontAlgn="auto" hangingPunct="1">
              <a:buFont typeface="Wingdings 2" charset="2"/>
              <a:buChar char=""/>
              <a:defRPr/>
            </a:pPr>
            <a:r>
              <a:rPr lang="en-GB" dirty="0"/>
              <a:t>Propaganda and Communication</a:t>
            </a:r>
          </a:p>
          <a:p>
            <a:pPr marL="0" indent="0" eaLnBrk="1" fontAlgn="auto" hangingPunct="1">
              <a:buFont typeface="Wingdings 2" pitchFamily="18" charset="2"/>
              <a:buNone/>
              <a:defRPr/>
            </a:pPr>
            <a:r>
              <a:rPr lang="en-GB" dirty="0"/>
              <a:t>a</a:t>
            </a:r>
            <a:r>
              <a:rPr lang="en-GB" dirty="0" smtClean="0"/>
              <a:t>nd Appearance </a:t>
            </a:r>
            <a:r>
              <a:rPr lang="en-GB" dirty="0"/>
              <a:t>and Reality</a:t>
            </a:r>
          </a:p>
          <a:p>
            <a:pPr marL="0" indent="0" eaLnBrk="1" fontAlgn="auto" hangingPunct="1">
              <a:buFont typeface="Wingdings 2" charset="2"/>
              <a:buNone/>
              <a:defRPr/>
            </a:pPr>
            <a:endParaRPr lang="en-GB" dirty="0"/>
          </a:p>
          <a:p>
            <a:pPr marL="0" indent="0" eaLnBrk="1" fontAlgn="auto" hangingPunct="1">
              <a:buFont typeface="Wingdings 2" charset="2"/>
              <a:buNone/>
              <a:defRPr/>
            </a:pPr>
            <a:endParaRPr lang="en-GB" dirty="0"/>
          </a:p>
        </p:txBody>
      </p:sp>
      <p:pic>
        <p:nvPicPr>
          <p:cNvPr id="16387" name="Picture 2"/>
          <p:cNvPicPr>
            <a:picLocks noChangeAspect="1" noChangeArrowheads="1"/>
          </p:cNvPicPr>
          <p:nvPr/>
        </p:nvPicPr>
        <p:blipFill>
          <a:blip r:embed="rId2"/>
          <a:srcRect/>
          <a:stretch>
            <a:fillRect/>
          </a:stretch>
        </p:blipFill>
        <p:spPr bwMode="auto">
          <a:xfrm>
            <a:off x="5408613" y="2276475"/>
            <a:ext cx="2701925" cy="1916113"/>
          </a:xfrm>
          <a:prstGeom prst="rect">
            <a:avLst/>
          </a:prstGeom>
          <a:noFill/>
          <a:ln w="9525">
            <a:noFill/>
            <a:miter lim="800000"/>
            <a:headEnd/>
            <a:tailEnd/>
          </a:ln>
        </p:spPr>
      </p:pic>
      <p:pic>
        <p:nvPicPr>
          <p:cNvPr id="16388" name="Picture 3"/>
          <p:cNvPicPr>
            <a:picLocks noChangeAspect="1" noChangeArrowheads="1"/>
          </p:cNvPicPr>
          <p:nvPr/>
        </p:nvPicPr>
        <p:blipFill>
          <a:blip r:embed="rId3"/>
          <a:srcRect/>
          <a:stretch>
            <a:fillRect/>
          </a:stretch>
        </p:blipFill>
        <p:spPr bwMode="auto">
          <a:xfrm>
            <a:off x="4932363" y="4508500"/>
            <a:ext cx="3178175" cy="1820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332656"/>
            <a:ext cx="7124700" cy="923925"/>
          </a:xfrm>
        </p:spPr>
        <p:txBody>
          <a:bodyPr/>
          <a:lstStyle/>
          <a:p>
            <a:pPr algn="ctr"/>
            <a:r>
              <a:rPr lang="en-GB" i="1" dirty="0" smtClean="0"/>
              <a:t>Animal Farm </a:t>
            </a:r>
            <a:r>
              <a:rPr lang="en-GB" dirty="0" smtClean="0"/>
              <a:t>as an Allegory</a:t>
            </a:r>
            <a:endParaRPr lang="en-GB" dirty="0"/>
          </a:p>
        </p:txBody>
      </p:sp>
      <p:sp>
        <p:nvSpPr>
          <p:cNvPr id="3" name="Content Placeholder 2"/>
          <p:cNvSpPr>
            <a:spLocks noGrp="1"/>
          </p:cNvSpPr>
          <p:nvPr>
            <p:ph idx="1"/>
          </p:nvPr>
        </p:nvSpPr>
        <p:spPr>
          <a:xfrm>
            <a:off x="4572000" y="1700808"/>
            <a:ext cx="3524300" cy="4752528"/>
          </a:xfrm>
        </p:spPr>
        <p:txBody>
          <a:bodyPr/>
          <a:lstStyle/>
          <a:p>
            <a:r>
              <a:rPr lang="en-GB" dirty="0"/>
              <a:t>An allegory is a narrative that can be read </a:t>
            </a:r>
            <a:r>
              <a:rPr lang="en-GB" dirty="0" smtClean="0"/>
              <a:t>on more </a:t>
            </a:r>
            <a:r>
              <a:rPr lang="en-GB" dirty="0"/>
              <a:t>than one level. Critics often consider </a:t>
            </a:r>
            <a:r>
              <a:rPr lang="en-GB" dirty="0" smtClean="0"/>
              <a:t>Animal Farm </a:t>
            </a:r>
            <a:r>
              <a:rPr lang="en-GB" dirty="0"/>
              <a:t>to be an allegory of the Russian Revolution</a:t>
            </a:r>
            <a:r>
              <a:rPr lang="en-GB" dirty="0" smtClean="0"/>
              <a:t>.</a:t>
            </a:r>
          </a:p>
          <a:p>
            <a:pPr marL="0" indent="0">
              <a:buNone/>
            </a:pPr>
            <a:endParaRPr lang="en-GB" dirty="0"/>
          </a:p>
          <a:p>
            <a:r>
              <a:rPr lang="en-GB" dirty="0"/>
              <a:t>In the early 1900s, Russia’s </a:t>
            </a:r>
            <a:r>
              <a:rPr lang="en-GB" dirty="0" err="1"/>
              <a:t>Czar</a:t>
            </a:r>
            <a:r>
              <a:rPr lang="en-GB" dirty="0"/>
              <a:t> Nicholas II </a:t>
            </a:r>
            <a:r>
              <a:rPr lang="en-GB" dirty="0" smtClean="0"/>
              <a:t>faced an </a:t>
            </a:r>
            <a:r>
              <a:rPr lang="en-GB" dirty="0"/>
              <a:t>increasingly discontented populace. </a:t>
            </a:r>
            <a:r>
              <a:rPr lang="en-GB" dirty="0" smtClean="0"/>
              <a:t>Many Russian peasants were </a:t>
            </a:r>
            <a:r>
              <a:rPr lang="en-GB" dirty="0"/>
              <a:t>struggling to survive under an oppressive government</a:t>
            </a:r>
            <a:r>
              <a:rPr lang="en-GB" dirty="0" smtClean="0"/>
              <a:t>.</a:t>
            </a: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348880"/>
            <a:ext cx="38100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91208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332656"/>
            <a:ext cx="7124700" cy="923925"/>
          </a:xfrm>
        </p:spPr>
        <p:txBody>
          <a:bodyPr/>
          <a:lstStyle/>
          <a:p>
            <a:pPr algn="ctr"/>
            <a:r>
              <a:rPr lang="en-GB" i="1" dirty="0" smtClean="0"/>
              <a:t>Animal Farm </a:t>
            </a:r>
            <a:r>
              <a:rPr lang="en-GB" dirty="0" smtClean="0"/>
              <a:t>as an Allegory</a:t>
            </a:r>
            <a:endParaRPr lang="en-GB" dirty="0"/>
          </a:p>
        </p:txBody>
      </p:sp>
      <p:sp>
        <p:nvSpPr>
          <p:cNvPr id="3" name="Content Placeholder 2"/>
          <p:cNvSpPr>
            <a:spLocks noGrp="1"/>
          </p:cNvSpPr>
          <p:nvPr>
            <p:ph idx="1"/>
          </p:nvPr>
        </p:nvSpPr>
        <p:spPr>
          <a:xfrm>
            <a:off x="4572000" y="1700808"/>
            <a:ext cx="3524300" cy="4752528"/>
          </a:xfrm>
        </p:spPr>
        <p:txBody>
          <a:bodyPr/>
          <a:lstStyle/>
          <a:p>
            <a:r>
              <a:rPr lang="en-GB" dirty="0"/>
              <a:t>An allegory is a narrative that can be read </a:t>
            </a:r>
            <a:r>
              <a:rPr lang="en-GB" dirty="0" smtClean="0"/>
              <a:t>on more </a:t>
            </a:r>
            <a:r>
              <a:rPr lang="en-GB" dirty="0"/>
              <a:t>than one level. Critics often consider </a:t>
            </a:r>
            <a:r>
              <a:rPr lang="en-GB" dirty="0" smtClean="0"/>
              <a:t>Animal Farm </a:t>
            </a:r>
            <a:r>
              <a:rPr lang="en-GB" dirty="0"/>
              <a:t>to be an allegory of the Russian Revolution</a:t>
            </a:r>
            <a:r>
              <a:rPr lang="en-GB" dirty="0" smtClean="0"/>
              <a:t>.</a:t>
            </a:r>
          </a:p>
          <a:p>
            <a:pPr marL="0" indent="0">
              <a:buNone/>
            </a:pPr>
            <a:endParaRPr lang="en-GB" dirty="0"/>
          </a:p>
          <a:p>
            <a:r>
              <a:rPr lang="en-GB" dirty="0"/>
              <a:t>In the early 1900s, Russia’s </a:t>
            </a:r>
            <a:r>
              <a:rPr lang="en-GB" dirty="0" err="1"/>
              <a:t>Czar</a:t>
            </a:r>
            <a:r>
              <a:rPr lang="en-GB" dirty="0"/>
              <a:t> Nicholas II </a:t>
            </a:r>
            <a:r>
              <a:rPr lang="en-GB" dirty="0" smtClean="0"/>
              <a:t>faced an </a:t>
            </a:r>
            <a:r>
              <a:rPr lang="en-GB" dirty="0"/>
              <a:t>increasingly discontented populace. </a:t>
            </a:r>
            <a:r>
              <a:rPr lang="en-GB" dirty="0" smtClean="0"/>
              <a:t>Many Russian peasants were </a:t>
            </a:r>
            <a:r>
              <a:rPr lang="en-GB" dirty="0"/>
              <a:t>struggling to survive under an oppressive government</a:t>
            </a:r>
            <a:r>
              <a:rPr lang="en-GB" dirty="0" smtClean="0"/>
              <a:t>.</a:t>
            </a: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348880"/>
            <a:ext cx="38100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778846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i="1" dirty="0" smtClean="0"/>
              <a:t>Animal Farm </a:t>
            </a:r>
            <a:r>
              <a:rPr lang="en-GB" dirty="0" smtClean="0"/>
              <a:t>as an Allegory</a:t>
            </a:r>
            <a:endParaRPr lang="en-GB" dirty="0"/>
          </a:p>
        </p:txBody>
      </p:sp>
      <p:sp>
        <p:nvSpPr>
          <p:cNvPr id="3" name="Content Placeholder 2"/>
          <p:cNvSpPr>
            <a:spLocks noGrp="1"/>
          </p:cNvSpPr>
          <p:nvPr>
            <p:ph idx="1"/>
          </p:nvPr>
        </p:nvSpPr>
        <p:spPr>
          <a:xfrm>
            <a:off x="4788024" y="1806574"/>
            <a:ext cx="3744416" cy="4718769"/>
          </a:xfrm>
        </p:spPr>
        <p:txBody>
          <a:bodyPr/>
          <a:lstStyle/>
          <a:p>
            <a:r>
              <a:rPr lang="en-GB" sz="2000" dirty="0" smtClean="0"/>
              <a:t>Many </a:t>
            </a:r>
            <a:r>
              <a:rPr lang="en-GB" sz="2000" dirty="0"/>
              <a:t>Russian </a:t>
            </a:r>
            <a:r>
              <a:rPr lang="en-GB" sz="2000" dirty="0" smtClean="0"/>
              <a:t>peasants were </a:t>
            </a:r>
            <a:r>
              <a:rPr lang="en-GB" sz="2000" dirty="0"/>
              <a:t>struggling to survive under an oppressive government.</a:t>
            </a:r>
          </a:p>
          <a:p>
            <a:r>
              <a:rPr lang="en-GB" sz="2000" dirty="0"/>
              <a:t>By 1917, amidst the tremendous </a:t>
            </a:r>
            <a:r>
              <a:rPr lang="en-GB" sz="2000" dirty="0" smtClean="0"/>
              <a:t>suffering of </a:t>
            </a:r>
            <a:r>
              <a:rPr lang="en-GB" sz="2000" dirty="0"/>
              <a:t>World War I, a revolution began. </a:t>
            </a:r>
            <a:endParaRPr lang="en-GB" sz="2000" dirty="0" smtClean="0"/>
          </a:p>
          <a:p>
            <a:r>
              <a:rPr lang="en-GB" sz="2000" dirty="0" smtClean="0"/>
              <a:t>In </a:t>
            </a:r>
            <a:r>
              <a:rPr lang="en-GB" sz="2000" dirty="0"/>
              <a:t>two </a:t>
            </a:r>
            <a:r>
              <a:rPr lang="en-GB" sz="2000" dirty="0" smtClean="0"/>
              <a:t>major battles</a:t>
            </a:r>
            <a:r>
              <a:rPr lang="en-GB" sz="2000" dirty="0"/>
              <a:t>, the </a:t>
            </a:r>
            <a:r>
              <a:rPr lang="en-GB" sz="2000" dirty="0" err="1"/>
              <a:t>Czar’s</a:t>
            </a:r>
            <a:r>
              <a:rPr lang="en-GB" sz="2000" dirty="0"/>
              <a:t> government was overthrown </a:t>
            </a:r>
            <a:r>
              <a:rPr lang="en-GB" sz="2000" dirty="0" smtClean="0"/>
              <a:t>and replaced </a:t>
            </a:r>
            <a:r>
              <a:rPr lang="en-GB" sz="2000" dirty="0"/>
              <a:t>by the Bolshevik leadership of </a:t>
            </a:r>
            <a:r>
              <a:rPr lang="en-GB" sz="2000" dirty="0" err="1" smtClean="0"/>
              <a:t>Vladmir</a:t>
            </a:r>
            <a:r>
              <a:rPr lang="en-GB" sz="2000" dirty="0" smtClean="0"/>
              <a:t> Lenin</a:t>
            </a:r>
            <a:r>
              <a:rPr lang="en-GB" sz="2000" dirty="0"/>
              <a: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772816"/>
            <a:ext cx="2597936"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4484" y="4149080"/>
            <a:ext cx="16002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17524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39952" y="1806574"/>
            <a:ext cx="3994398" cy="4574753"/>
          </a:xfrm>
        </p:spPr>
        <p:txBody>
          <a:bodyPr/>
          <a:lstStyle/>
          <a:p>
            <a:r>
              <a:rPr lang="en-GB" sz="2000" dirty="0"/>
              <a:t>When Lenin died in 1924, his former </a:t>
            </a:r>
            <a:r>
              <a:rPr lang="en-GB" sz="2000" dirty="0" smtClean="0"/>
              <a:t>colleagues Leon </a:t>
            </a:r>
            <a:r>
              <a:rPr lang="en-GB" sz="2000" dirty="0"/>
              <a:t>Trotsky, hero of the early </a:t>
            </a:r>
            <a:r>
              <a:rPr lang="en-GB" sz="2000" dirty="0" smtClean="0"/>
              <a:t>Revolution, and </a:t>
            </a:r>
            <a:r>
              <a:rPr lang="en-GB" sz="2000" dirty="0"/>
              <a:t>Joseph Stalin, head of the Communist </a:t>
            </a:r>
            <a:r>
              <a:rPr lang="en-GB" sz="2000" dirty="0" smtClean="0"/>
              <a:t>Party, struggled </a:t>
            </a:r>
            <a:r>
              <a:rPr lang="en-GB" sz="2000" dirty="0"/>
              <a:t>for power. </a:t>
            </a:r>
            <a:endParaRPr lang="en-GB" sz="2000" dirty="0" smtClean="0"/>
          </a:p>
          <a:p>
            <a:endParaRPr lang="en-GB" sz="2000" dirty="0" smtClean="0"/>
          </a:p>
          <a:p>
            <a:r>
              <a:rPr lang="en-GB" sz="2000" dirty="0" smtClean="0"/>
              <a:t>Stalin </a:t>
            </a:r>
            <a:r>
              <a:rPr lang="en-GB" sz="2000" dirty="0"/>
              <a:t>won the battle, and </a:t>
            </a:r>
            <a:r>
              <a:rPr lang="en-GB" sz="2000" dirty="0" smtClean="0"/>
              <a:t>he deported </a:t>
            </a:r>
            <a:r>
              <a:rPr lang="en-GB" sz="2000" dirty="0"/>
              <a:t>Trotsky into permanent exile.</a:t>
            </a:r>
          </a:p>
        </p:txBody>
      </p:sp>
      <p:sp>
        <p:nvSpPr>
          <p:cNvPr id="4" name="Title 1"/>
          <p:cNvSpPr>
            <a:spLocks noGrp="1"/>
          </p:cNvSpPr>
          <p:nvPr>
            <p:ph type="title"/>
          </p:nvPr>
        </p:nvSpPr>
        <p:spPr/>
        <p:txBody>
          <a:bodyPr/>
          <a:lstStyle/>
          <a:p>
            <a:pPr algn="ctr"/>
            <a:r>
              <a:rPr lang="en-GB" i="1" dirty="0" smtClean="0"/>
              <a:t>Animal Farm </a:t>
            </a:r>
            <a:r>
              <a:rPr lang="en-GB" dirty="0" smtClean="0"/>
              <a:t>as an Allegory</a:t>
            </a:r>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1884" y="4581128"/>
            <a:ext cx="1461830" cy="1993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7661" y="1904649"/>
            <a:ext cx="1466053" cy="200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30061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332656"/>
            <a:ext cx="7124700" cy="923925"/>
          </a:xfrm>
        </p:spPr>
        <p:txBody>
          <a:bodyPr/>
          <a:lstStyle/>
          <a:p>
            <a:pPr algn="ctr"/>
            <a:r>
              <a:rPr lang="en-GB" i="1" dirty="0" smtClean="0"/>
              <a:t>Animal Farm </a:t>
            </a:r>
            <a:r>
              <a:rPr lang="en-GB" dirty="0" smtClean="0"/>
              <a:t>as an Allegory</a:t>
            </a:r>
            <a:endParaRPr lang="en-GB" dirty="0"/>
          </a:p>
        </p:txBody>
      </p:sp>
      <p:sp>
        <p:nvSpPr>
          <p:cNvPr id="3" name="Content Placeholder 2"/>
          <p:cNvSpPr>
            <a:spLocks noGrp="1"/>
          </p:cNvSpPr>
          <p:nvPr>
            <p:ph idx="1"/>
          </p:nvPr>
        </p:nvSpPr>
        <p:spPr>
          <a:xfrm>
            <a:off x="4067944" y="1268760"/>
            <a:ext cx="4896544" cy="5472607"/>
          </a:xfrm>
        </p:spPr>
        <p:txBody>
          <a:bodyPr/>
          <a:lstStyle/>
          <a:p>
            <a:r>
              <a:rPr lang="en-GB" dirty="0"/>
              <a:t>Once in power, Stalin </a:t>
            </a:r>
            <a:r>
              <a:rPr lang="en-GB" dirty="0" smtClean="0"/>
              <a:t>began move the Soviet </a:t>
            </a:r>
            <a:r>
              <a:rPr lang="en-GB" dirty="0"/>
              <a:t>Union into the modern industrial age. </a:t>
            </a:r>
            <a:endParaRPr lang="en-GB" dirty="0" smtClean="0"/>
          </a:p>
          <a:p>
            <a:r>
              <a:rPr lang="en-GB" dirty="0" smtClean="0"/>
              <a:t>His government </a:t>
            </a:r>
            <a:r>
              <a:rPr lang="en-GB" dirty="0"/>
              <a:t>seized land in order to create </a:t>
            </a:r>
            <a:r>
              <a:rPr lang="en-GB" dirty="0" smtClean="0"/>
              <a:t>collective farms. </a:t>
            </a:r>
          </a:p>
          <a:p>
            <a:r>
              <a:rPr lang="en-GB" dirty="0" smtClean="0"/>
              <a:t>To </a:t>
            </a:r>
            <a:r>
              <a:rPr lang="en-GB" dirty="0"/>
              <a:t>counter </a:t>
            </a:r>
            <a:r>
              <a:rPr lang="en-GB" dirty="0" smtClean="0"/>
              <a:t>resistance, as many </a:t>
            </a:r>
            <a:r>
              <a:rPr lang="en-GB" dirty="0"/>
              <a:t>peasants refused to give up their </a:t>
            </a:r>
            <a:r>
              <a:rPr lang="en-GB" dirty="0" smtClean="0"/>
              <a:t>land</a:t>
            </a:r>
            <a:r>
              <a:rPr lang="en-GB" dirty="0"/>
              <a:t>,</a:t>
            </a:r>
            <a:r>
              <a:rPr lang="en-GB" dirty="0" smtClean="0"/>
              <a:t> Stalin used </a:t>
            </a:r>
            <a:r>
              <a:rPr lang="en-GB" dirty="0"/>
              <a:t>vicious military tactics. </a:t>
            </a:r>
            <a:endParaRPr lang="en-GB" dirty="0" smtClean="0"/>
          </a:p>
          <a:p>
            <a:r>
              <a:rPr lang="en-GB" dirty="0" smtClean="0"/>
              <a:t>Rigged </a:t>
            </a:r>
            <a:r>
              <a:rPr lang="en-GB" dirty="0"/>
              <a:t>trials led to </a:t>
            </a:r>
            <a:r>
              <a:rPr lang="en-GB" dirty="0" smtClean="0"/>
              <a:t>executions of </a:t>
            </a:r>
            <a:r>
              <a:rPr lang="en-GB" dirty="0"/>
              <a:t>an estimated 20 million </a:t>
            </a:r>
            <a:r>
              <a:rPr lang="en-GB" dirty="0" smtClean="0"/>
              <a:t>government officials </a:t>
            </a:r>
            <a:r>
              <a:rPr lang="en-GB" dirty="0"/>
              <a:t>and ordinary citizens. </a:t>
            </a:r>
            <a:endParaRPr lang="en-GB" dirty="0" smtClean="0"/>
          </a:p>
          <a:p>
            <a:r>
              <a:rPr lang="en-GB" dirty="0" smtClean="0"/>
              <a:t>The government controlled </a:t>
            </a:r>
            <a:r>
              <a:rPr lang="en-GB" dirty="0"/>
              <a:t>the flow and content of information </a:t>
            </a:r>
            <a:r>
              <a:rPr lang="en-GB" dirty="0" smtClean="0"/>
              <a:t>to the </a:t>
            </a:r>
            <a:r>
              <a:rPr lang="en-GB" dirty="0"/>
              <a:t>people, and all but outlawed churches.</a:t>
            </a: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268760"/>
            <a:ext cx="1795581" cy="1298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2780928"/>
            <a:ext cx="1790784" cy="213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5052748"/>
            <a:ext cx="250507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20505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i="1" dirty="0" smtClean="0"/>
              <a:t>Animal Farm </a:t>
            </a:r>
            <a:r>
              <a:rPr lang="en-GB" dirty="0" smtClean="0"/>
              <a:t>– Main Themes</a:t>
            </a:r>
            <a:endParaRPr lang="en-GB" dirty="0"/>
          </a:p>
        </p:txBody>
      </p:sp>
      <p:sp>
        <p:nvSpPr>
          <p:cNvPr id="3" name="Content Placeholder 2"/>
          <p:cNvSpPr>
            <a:spLocks noGrp="1"/>
          </p:cNvSpPr>
          <p:nvPr>
            <p:ph idx="1"/>
          </p:nvPr>
        </p:nvSpPr>
        <p:spPr>
          <a:xfrm>
            <a:off x="1043608" y="2636912"/>
            <a:ext cx="7124700" cy="4052888"/>
          </a:xfrm>
        </p:spPr>
        <p:txBody>
          <a:bodyPr/>
          <a:lstStyle/>
          <a:p>
            <a:r>
              <a:rPr lang="en-GB" dirty="0" smtClean="0"/>
              <a:t>What examples from the text can you think of for each of the main themes?</a:t>
            </a:r>
          </a:p>
          <a:p>
            <a:endParaRPr lang="en-GB" dirty="0"/>
          </a:p>
          <a:p>
            <a:r>
              <a:rPr lang="en-GB" dirty="0" smtClean="0"/>
              <a:t>Discuss in your groups and note down on the paper on your table.</a:t>
            </a:r>
          </a:p>
          <a:p>
            <a:endParaRPr lang="en-GB" dirty="0"/>
          </a:p>
          <a:p>
            <a:pPr eaLnBrk="1" fontAlgn="auto" hangingPunct="1">
              <a:buFont typeface="Wingdings 2" charset="2"/>
              <a:buChar char=""/>
              <a:defRPr/>
            </a:pPr>
            <a:r>
              <a:rPr lang="en-GB" dirty="0" smtClean="0"/>
              <a:t>Greed</a:t>
            </a:r>
            <a:endParaRPr lang="en-GB" dirty="0"/>
          </a:p>
          <a:p>
            <a:pPr eaLnBrk="1" fontAlgn="auto" hangingPunct="1">
              <a:defRPr/>
            </a:pPr>
            <a:r>
              <a:rPr lang="en-GB" dirty="0"/>
              <a:t>Leaders and </a:t>
            </a:r>
            <a:r>
              <a:rPr lang="en-GB" dirty="0" smtClean="0"/>
              <a:t>Followers</a:t>
            </a:r>
            <a:endParaRPr lang="en-GB" dirty="0"/>
          </a:p>
          <a:p>
            <a:pPr eaLnBrk="1" fontAlgn="auto" hangingPunct="1">
              <a:buFont typeface="Wingdings 2" charset="2"/>
              <a:buChar char=""/>
              <a:defRPr/>
            </a:pPr>
            <a:r>
              <a:rPr lang="en-GB" dirty="0" smtClean="0"/>
              <a:t>Betrayal</a:t>
            </a:r>
          </a:p>
          <a:p>
            <a:pPr eaLnBrk="1" fontAlgn="auto" hangingPunct="1">
              <a:buFont typeface="Wingdings 2" charset="2"/>
              <a:buChar char=""/>
              <a:defRPr/>
            </a:pPr>
            <a:r>
              <a:rPr lang="en-GB" dirty="0"/>
              <a:t>Propaganda and </a:t>
            </a:r>
            <a:r>
              <a:rPr lang="en-GB" dirty="0" smtClean="0"/>
              <a:t>Communication</a:t>
            </a:r>
          </a:p>
          <a:p>
            <a:pPr eaLnBrk="1" fontAlgn="auto" hangingPunct="1">
              <a:buFont typeface="Wingdings 2" charset="2"/>
              <a:buChar char=""/>
              <a:defRPr/>
            </a:pPr>
            <a:r>
              <a:rPr lang="en-GB" dirty="0" smtClean="0"/>
              <a:t>Appearance </a:t>
            </a:r>
            <a:r>
              <a:rPr lang="en-GB" dirty="0"/>
              <a:t>and Reality</a:t>
            </a:r>
          </a:p>
          <a:p>
            <a:pPr eaLnBrk="1" fontAlgn="auto" hangingPunct="1">
              <a:buFont typeface="Wingdings 2" charset="2"/>
              <a:buChar char=""/>
              <a:defRPr/>
            </a:pPr>
            <a:endParaRPr lang="en-GB" dirty="0"/>
          </a:p>
          <a:p>
            <a:endParaRPr lang="en-GB" dirty="0"/>
          </a:p>
        </p:txBody>
      </p:sp>
    </p:spTree>
    <p:extLst>
      <p:ext uri="{BB962C8B-B14F-4D97-AF65-F5344CB8AC3E}">
        <p14:creationId xmlns:p14="http://schemas.microsoft.com/office/powerpoint/2010/main" val="11668523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pPr eaLnBrk="1" hangingPunct="1"/>
            <a:r>
              <a:rPr lang="en-GB" i="1" smtClean="0"/>
              <a:t>Animal Farm </a:t>
            </a:r>
            <a:r>
              <a:rPr lang="en-GB" smtClean="0"/>
              <a:t>by George Orwell</a:t>
            </a:r>
          </a:p>
        </p:txBody>
      </p:sp>
      <p:sp>
        <p:nvSpPr>
          <p:cNvPr id="17410" name="Content Placeholder 2"/>
          <p:cNvSpPr>
            <a:spLocks noGrp="1"/>
          </p:cNvSpPr>
          <p:nvPr>
            <p:ph idx="1"/>
          </p:nvPr>
        </p:nvSpPr>
        <p:spPr/>
        <p:txBody>
          <a:bodyPr/>
          <a:lstStyle/>
          <a:p>
            <a:pPr marL="0" indent="0" eaLnBrk="1" hangingPunct="1">
              <a:buFont typeface="Wingdings 2" pitchFamily="18" charset="2"/>
              <a:buNone/>
            </a:pPr>
            <a:r>
              <a:rPr lang="en-GB" smtClean="0"/>
              <a:t>Lesson Objectives:</a:t>
            </a:r>
          </a:p>
          <a:p>
            <a:pPr marL="0" indent="0" eaLnBrk="1" hangingPunct="1"/>
            <a:r>
              <a:rPr lang="en-GB" smtClean="0"/>
              <a:t>Looking at the theme of GREED</a:t>
            </a:r>
          </a:p>
          <a:p>
            <a:pPr marL="0" indent="0" eaLnBrk="1" hangingPunct="1"/>
            <a:r>
              <a:rPr lang="en-GB" smtClean="0"/>
              <a:t>Analysing examples of this theme in the text</a:t>
            </a:r>
          </a:p>
        </p:txBody>
      </p:sp>
      <p:pic>
        <p:nvPicPr>
          <p:cNvPr id="17411" name="Picture 2"/>
          <p:cNvPicPr>
            <a:picLocks noChangeAspect="1" noChangeArrowheads="1"/>
          </p:cNvPicPr>
          <p:nvPr/>
        </p:nvPicPr>
        <p:blipFill>
          <a:blip r:embed="rId2"/>
          <a:srcRect/>
          <a:stretch>
            <a:fillRect/>
          </a:stretch>
        </p:blipFill>
        <p:spPr bwMode="auto">
          <a:xfrm>
            <a:off x="6659563" y="1773238"/>
            <a:ext cx="1643062" cy="2376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GB" i="1" smtClean="0"/>
              <a:t>Animal Farm </a:t>
            </a:r>
            <a:r>
              <a:rPr lang="en-GB" smtClean="0"/>
              <a:t>- Greed</a:t>
            </a:r>
          </a:p>
        </p:txBody>
      </p:sp>
      <p:sp>
        <p:nvSpPr>
          <p:cNvPr id="18434" name="Content Placeholder 2"/>
          <p:cNvSpPr>
            <a:spLocks noGrp="1"/>
          </p:cNvSpPr>
          <p:nvPr>
            <p:ph idx="1"/>
          </p:nvPr>
        </p:nvSpPr>
        <p:spPr/>
        <p:txBody>
          <a:bodyPr/>
          <a:lstStyle/>
          <a:p>
            <a:r>
              <a:rPr lang="en-GB" smtClean="0"/>
              <a:t>Analysing a text literally involves separating a text into sections, so as to make sense of the whole.</a:t>
            </a:r>
          </a:p>
          <a:p>
            <a:pPr>
              <a:buFont typeface="Wingdings 2" pitchFamily="18" charset="2"/>
              <a:buNone/>
            </a:pPr>
            <a:endParaRPr lang="en-GB" smtClean="0"/>
          </a:p>
          <a:p>
            <a:r>
              <a:rPr lang="en-GB" smtClean="0"/>
              <a:t>Elements to consider are:</a:t>
            </a:r>
          </a:p>
          <a:p>
            <a:pPr>
              <a:buFont typeface="Wingdings 2" pitchFamily="18" charset="2"/>
              <a:buNone/>
            </a:pPr>
            <a:r>
              <a:rPr lang="en-GB" smtClean="0"/>
              <a:t>							- language</a:t>
            </a:r>
          </a:p>
          <a:p>
            <a:pPr>
              <a:buFont typeface="Wingdings 2" pitchFamily="18" charset="2"/>
              <a:buNone/>
            </a:pPr>
            <a:r>
              <a:rPr lang="en-GB" smtClean="0"/>
              <a:t>							- plot</a:t>
            </a:r>
          </a:p>
          <a:p>
            <a:pPr>
              <a:buFont typeface="Wingdings 2" pitchFamily="18" charset="2"/>
              <a:buNone/>
            </a:pPr>
            <a:r>
              <a:rPr lang="en-GB" smtClean="0"/>
              <a:t>							- characterisation</a:t>
            </a:r>
          </a:p>
          <a:p>
            <a:pPr>
              <a:buFont typeface="Wingdings 2" pitchFamily="18" charset="2"/>
              <a:buNone/>
            </a:pPr>
            <a:r>
              <a:rPr lang="en-GB" smtClean="0"/>
              <a:t>							- setting</a:t>
            </a:r>
          </a:p>
          <a:p>
            <a:pPr>
              <a:buFont typeface="Wingdings 2" pitchFamily="18" charset="2"/>
              <a:buNone/>
            </a:pPr>
            <a:r>
              <a:rPr lang="en-GB" smtClean="0"/>
              <a:t>							- patterns/symbols</a:t>
            </a:r>
          </a:p>
          <a:p>
            <a:pPr>
              <a:buFont typeface="Wingdings 2" pitchFamily="18" charset="2"/>
              <a:buNone/>
            </a:pPr>
            <a:endParaRPr lang="en-GB" smtClean="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eaLnBrk="1" hangingPunct="1"/>
            <a:r>
              <a:rPr lang="en-GB" i="1" smtClean="0"/>
              <a:t>Animal Farm </a:t>
            </a:r>
            <a:r>
              <a:rPr lang="en-GB" smtClean="0"/>
              <a:t>- Greed</a:t>
            </a:r>
          </a:p>
        </p:txBody>
      </p:sp>
      <p:sp>
        <p:nvSpPr>
          <p:cNvPr id="19458" name="Content Placeholder 2"/>
          <p:cNvSpPr>
            <a:spLocks noGrp="1"/>
          </p:cNvSpPr>
          <p:nvPr>
            <p:ph idx="1"/>
          </p:nvPr>
        </p:nvSpPr>
        <p:spPr/>
        <p:txBody>
          <a:bodyPr/>
          <a:lstStyle/>
          <a:p>
            <a:pPr eaLnBrk="1" hangingPunct="1"/>
            <a:r>
              <a:rPr lang="en-GB" smtClean="0"/>
              <a:t>Take an Examples worksheet</a:t>
            </a:r>
          </a:p>
          <a:p>
            <a:pPr eaLnBrk="1" hangingPunct="1"/>
            <a:r>
              <a:rPr lang="en-GB" smtClean="0"/>
              <a:t>We will analyse the first together – Old Major’s speech</a:t>
            </a:r>
          </a:p>
          <a:p>
            <a:pPr eaLnBrk="1" hangingPunct="1"/>
            <a:r>
              <a:rPr lang="en-GB" smtClean="0"/>
              <a:t>Now work in pairs to analyse the other examples, including:</a:t>
            </a:r>
          </a:p>
          <a:p>
            <a:pPr eaLnBrk="1" hangingPunct="1">
              <a:buFont typeface="Wingdings 2" pitchFamily="18" charset="2"/>
              <a:buNone/>
            </a:pPr>
            <a:r>
              <a:rPr lang="en-GB" smtClean="0"/>
              <a:t>				- The greed of the pigs, replacing humans</a:t>
            </a:r>
          </a:p>
          <a:p>
            <a:pPr eaLnBrk="1" hangingPunct="1">
              <a:buFont typeface="Wingdings 2" pitchFamily="18" charset="2"/>
              <a:buNone/>
            </a:pPr>
            <a:r>
              <a:rPr lang="en-GB" smtClean="0"/>
              <a:t>				- The sale of Boxer</a:t>
            </a:r>
          </a:p>
          <a:p>
            <a:pPr eaLnBrk="1" hangingPunct="1">
              <a:buFont typeface="Wingdings 2" pitchFamily="18" charset="2"/>
              <a:buNone/>
            </a:pPr>
            <a:r>
              <a:rPr lang="en-GB" smtClean="0"/>
              <a:t>			</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p:nvPr>
        </p:nvSpPr>
        <p:spPr/>
        <p:txBody>
          <a:bodyPr/>
          <a:lstStyle/>
          <a:p>
            <a:r>
              <a:rPr lang="en-GB" i="1" smtClean="0"/>
              <a:t>Animal Farm </a:t>
            </a:r>
            <a:r>
              <a:rPr lang="en-GB" smtClean="0"/>
              <a:t>- Greed</a:t>
            </a:r>
          </a:p>
        </p:txBody>
      </p:sp>
      <p:sp>
        <p:nvSpPr>
          <p:cNvPr id="20482" name="Rectangle 3"/>
          <p:cNvSpPr>
            <a:spLocks noGrp="1"/>
          </p:cNvSpPr>
          <p:nvPr>
            <p:ph type="body" idx="1"/>
          </p:nvPr>
        </p:nvSpPr>
        <p:spPr>
          <a:xfrm>
            <a:off x="468313" y="1484313"/>
            <a:ext cx="8207375" cy="5257055"/>
          </a:xfrm>
        </p:spPr>
        <p:txBody>
          <a:bodyPr/>
          <a:lstStyle/>
          <a:p>
            <a:pPr>
              <a:lnSpc>
                <a:spcPct val="90000"/>
              </a:lnSpc>
              <a:buFont typeface="Wingdings 2" pitchFamily="18" charset="2"/>
              <a:buNone/>
            </a:pPr>
            <a:r>
              <a:rPr lang="en-GB" sz="1400" b="1" u="sng" dirty="0" smtClean="0"/>
              <a:t>Theme</a:t>
            </a:r>
            <a:r>
              <a:rPr lang="en-GB" sz="1400" dirty="0" smtClean="0"/>
              <a:t>	 </a:t>
            </a:r>
            <a:r>
              <a:rPr lang="en-GB" sz="1400" b="1" u="sng" dirty="0" smtClean="0"/>
              <a:t>Example </a:t>
            </a:r>
            <a:r>
              <a:rPr lang="en-GB" sz="1400" dirty="0" smtClean="0"/>
              <a:t>		</a:t>
            </a:r>
            <a:r>
              <a:rPr lang="en-GB" sz="1400" b="1" u="sng" dirty="0" smtClean="0"/>
              <a:t>Analysis</a:t>
            </a:r>
          </a:p>
          <a:p>
            <a:pPr>
              <a:lnSpc>
                <a:spcPct val="90000"/>
              </a:lnSpc>
              <a:buFont typeface="Wingdings 2" pitchFamily="18" charset="2"/>
              <a:buNone/>
            </a:pPr>
            <a:endParaRPr lang="en-GB" sz="1400" dirty="0" smtClean="0"/>
          </a:p>
          <a:p>
            <a:pPr>
              <a:lnSpc>
                <a:spcPct val="90000"/>
              </a:lnSpc>
              <a:buFont typeface="Wingdings 2" pitchFamily="18" charset="2"/>
              <a:buNone/>
            </a:pPr>
            <a:r>
              <a:rPr lang="en-GB" sz="1400" b="1" dirty="0" smtClean="0"/>
              <a:t>Greed	Old Major’s 	- Focuses on the greed of Man</a:t>
            </a:r>
          </a:p>
          <a:p>
            <a:pPr>
              <a:lnSpc>
                <a:spcPct val="90000"/>
              </a:lnSpc>
              <a:buFont typeface="Wingdings 2" pitchFamily="18" charset="2"/>
              <a:buNone/>
            </a:pPr>
            <a:r>
              <a:rPr lang="en-GB" sz="1400" b="1" dirty="0" smtClean="0"/>
              <a:t>			Speech		-”Man serves the interest of no other creature but 					        himself”</a:t>
            </a:r>
          </a:p>
          <a:p>
            <a:pPr>
              <a:lnSpc>
                <a:spcPct val="90000"/>
              </a:lnSpc>
              <a:buFont typeface="Wingdings 2" pitchFamily="18" charset="2"/>
              <a:buNone/>
            </a:pPr>
            <a:r>
              <a:rPr lang="en-GB" sz="1400" b="1" dirty="0" smtClean="0"/>
              <a:t>						- Compares man and animals, and highlights that man 					does not contribute as animals do: </a:t>
            </a:r>
            <a:endParaRPr lang="en-GB" sz="1400" b="1" dirty="0"/>
          </a:p>
          <a:p>
            <a:pPr>
              <a:lnSpc>
                <a:spcPct val="90000"/>
              </a:lnSpc>
              <a:buFont typeface="Wingdings 2" pitchFamily="18" charset="2"/>
              <a:buNone/>
            </a:pPr>
            <a:r>
              <a:rPr lang="en-GB" sz="1400" b="1" dirty="0" smtClean="0"/>
              <a:t>					“He does not lay eggs, he is too weak to pull the 					</a:t>
            </a:r>
            <a:r>
              <a:rPr lang="en-GB" sz="1400" b="1" dirty="0"/>
              <a:t> </a:t>
            </a:r>
            <a:r>
              <a:rPr lang="en-GB" sz="1400" b="1" dirty="0" smtClean="0"/>
              <a:t>              plough”</a:t>
            </a:r>
          </a:p>
          <a:p>
            <a:pPr>
              <a:lnSpc>
                <a:spcPct val="90000"/>
              </a:lnSpc>
              <a:buFont typeface="Wingdings 2" pitchFamily="18" charset="2"/>
              <a:buNone/>
            </a:pPr>
            <a:r>
              <a:rPr lang="en-GB" sz="1400" b="1" dirty="0" smtClean="0"/>
              <a:t>						- Calls man “lord of all animals, but emphasises the 					“tyranny of human beings” – has connotations of 							‘tyrant’, someone who seeks to gain advantage 						       only for themselves, not for their people</a:t>
            </a:r>
          </a:p>
          <a:p>
            <a:pPr>
              <a:lnSpc>
                <a:spcPct val="90000"/>
              </a:lnSpc>
              <a:buFont typeface="Wingdings 2" pitchFamily="18" charset="2"/>
              <a:buNone/>
            </a:pPr>
            <a:r>
              <a:rPr lang="en-GB" sz="1400" b="1" dirty="0" smtClean="0"/>
              <a:t>						- Uses violent imagery to describe the way Man will 					dispose of the animals once they are of no use to them, 					e.g. Boxer will be sold “to the knacker, who will cut 						your throat and boil you down for the foxhounds,” and 					the dogs “when they grow old and toothless, Jones ties 					a brick round their necks and drowns them in the 							nearest pond.”</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en-GB" i="1" smtClean="0"/>
              <a:t>Animal Farm </a:t>
            </a:r>
            <a:r>
              <a:rPr lang="en-GB" smtClean="0"/>
              <a:t>by George Orwell</a:t>
            </a:r>
          </a:p>
        </p:txBody>
      </p:sp>
      <p:sp>
        <p:nvSpPr>
          <p:cNvPr id="21506" name="Content Placeholder 2"/>
          <p:cNvSpPr>
            <a:spLocks noGrp="1"/>
          </p:cNvSpPr>
          <p:nvPr>
            <p:ph idx="1"/>
          </p:nvPr>
        </p:nvSpPr>
        <p:spPr/>
        <p:txBody>
          <a:bodyPr/>
          <a:lstStyle/>
          <a:p>
            <a:pPr marL="0" indent="0">
              <a:buFont typeface="Wingdings 2" pitchFamily="18" charset="2"/>
              <a:buNone/>
            </a:pPr>
            <a:r>
              <a:rPr lang="en-GB" smtClean="0"/>
              <a:t>Lesson Objectives:</a:t>
            </a:r>
          </a:p>
          <a:p>
            <a:pPr marL="0" indent="0"/>
            <a:r>
              <a:rPr lang="en-GB" smtClean="0"/>
              <a:t>Review responses for the analysis of GREED</a:t>
            </a:r>
          </a:p>
          <a:p>
            <a:pPr marL="0" indent="0"/>
            <a:r>
              <a:rPr lang="en-GB" smtClean="0"/>
              <a:t>Look at the theme of LEADERS AND FOLLOWERS</a:t>
            </a:r>
          </a:p>
          <a:p>
            <a:pPr marL="0" indent="0"/>
            <a:r>
              <a:rPr lang="en-GB" smtClean="0"/>
              <a:t>Analysing examples and characters from the text </a:t>
            </a:r>
          </a:p>
          <a:p>
            <a:pPr marL="0" indent="0"/>
            <a:endParaRPr lang="en-GB"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GB" i="1" smtClean="0"/>
              <a:t>Animal Farm </a:t>
            </a:r>
            <a:r>
              <a:rPr lang="en-GB" smtClean="0"/>
              <a:t>– Leaders and Followers</a:t>
            </a:r>
          </a:p>
        </p:txBody>
      </p:sp>
      <p:sp>
        <p:nvSpPr>
          <p:cNvPr id="22530" name="Content Placeholder 2"/>
          <p:cNvSpPr>
            <a:spLocks noGrp="1"/>
          </p:cNvSpPr>
          <p:nvPr>
            <p:ph idx="1"/>
          </p:nvPr>
        </p:nvSpPr>
        <p:spPr/>
        <p:txBody>
          <a:bodyPr/>
          <a:lstStyle/>
          <a:p>
            <a:pPr eaLnBrk="1" hangingPunct="1"/>
            <a:endParaRPr lang="en-GB" smtClean="0"/>
          </a:p>
          <a:p>
            <a:pPr eaLnBrk="1" hangingPunct="1"/>
            <a:endParaRPr lang="en-GB" smtClean="0"/>
          </a:p>
          <a:p>
            <a:pPr eaLnBrk="1" hangingPunct="1"/>
            <a:r>
              <a:rPr lang="en-GB" smtClean="0"/>
              <a:t>Take an Examples worksheet</a:t>
            </a:r>
          </a:p>
          <a:p>
            <a:pPr eaLnBrk="1" hangingPunct="1"/>
            <a:r>
              <a:rPr lang="en-GB" smtClean="0"/>
              <a:t>We will analyse the first together – Snowball vs. Napoleon</a:t>
            </a:r>
          </a:p>
        </p:txBody>
      </p:sp>
      <p:pic>
        <p:nvPicPr>
          <p:cNvPr id="22531" name="Picture 2"/>
          <p:cNvPicPr>
            <a:picLocks noChangeAspect="1" noChangeArrowheads="1"/>
          </p:cNvPicPr>
          <p:nvPr/>
        </p:nvPicPr>
        <p:blipFill>
          <a:blip r:embed="rId2"/>
          <a:srcRect/>
          <a:stretch>
            <a:fillRect/>
          </a:stretch>
        </p:blipFill>
        <p:spPr bwMode="auto">
          <a:xfrm>
            <a:off x="6300788" y="1125538"/>
            <a:ext cx="2286000" cy="1809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i="1" dirty="0" smtClean="0"/>
              <a:t>Animal Farm </a:t>
            </a:r>
            <a:r>
              <a:rPr lang="en-GB" dirty="0" smtClean="0"/>
              <a:t>as an Allegory</a:t>
            </a:r>
            <a:endParaRPr lang="en-GB" dirty="0"/>
          </a:p>
        </p:txBody>
      </p:sp>
      <p:sp>
        <p:nvSpPr>
          <p:cNvPr id="3" name="Content Placeholder 2"/>
          <p:cNvSpPr>
            <a:spLocks noGrp="1"/>
          </p:cNvSpPr>
          <p:nvPr>
            <p:ph idx="1"/>
          </p:nvPr>
        </p:nvSpPr>
        <p:spPr>
          <a:xfrm>
            <a:off x="4788024" y="1806574"/>
            <a:ext cx="3744416" cy="4718769"/>
          </a:xfrm>
        </p:spPr>
        <p:txBody>
          <a:bodyPr/>
          <a:lstStyle/>
          <a:p>
            <a:r>
              <a:rPr lang="en-GB" sz="2000" dirty="0" smtClean="0"/>
              <a:t>Many </a:t>
            </a:r>
            <a:r>
              <a:rPr lang="en-GB" sz="2000" dirty="0"/>
              <a:t>Russian </a:t>
            </a:r>
            <a:r>
              <a:rPr lang="en-GB" sz="2000" dirty="0" smtClean="0"/>
              <a:t>peasants were </a:t>
            </a:r>
            <a:r>
              <a:rPr lang="en-GB" sz="2000" dirty="0"/>
              <a:t>struggling to survive under an oppressive government.</a:t>
            </a:r>
          </a:p>
          <a:p>
            <a:r>
              <a:rPr lang="en-GB" sz="2000" dirty="0"/>
              <a:t>By 1917, amidst the tremendous </a:t>
            </a:r>
            <a:r>
              <a:rPr lang="en-GB" sz="2000" dirty="0" smtClean="0"/>
              <a:t>suffering of </a:t>
            </a:r>
            <a:r>
              <a:rPr lang="en-GB" sz="2000" dirty="0"/>
              <a:t>World War I, a revolution began. </a:t>
            </a:r>
            <a:endParaRPr lang="en-GB" sz="2000" dirty="0" smtClean="0"/>
          </a:p>
          <a:p>
            <a:r>
              <a:rPr lang="en-GB" sz="2000" dirty="0" smtClean="0"/>
              <a:t>In </a:t>
            </a:r>
            <a:r>
              <a:rPr lang="en-GB" sz="2000" dirty="0"/>
              <a:t>two </a:t>
            </a:r>
            <a:r>
              <a:rPr lang="en-GB" sz="2000" dirty="0" smtClean="0"/>
              <a:t>major battles</a:t>
            </a:r>
            <a:r>
              <a:rPr lang="en-GB" sz="2000" dirty="0"/>
              <a:t>, the </a:t>
            </a:r>
            <a:r>
              <a:rPr lang="en-GB" sz="2000" dirty="0" err="1"/>
              <a:t>Czar’s</a:t>
            </a:r>
            <a:r>
              <a:rPr lang="en-GB" sz="2000" dirty="0"/>
              <a:t> government was overthrown </a:t>
            </a:r>
            <a:r>
              <a:rPr lang="en-GB" sz="2000" dirty="0" smtClean="0"/>
              <a:t>and replaced </a:t>
            </a:r>
            <a:r>
              <a:rPr lang="en-GB" sz="2000" dirty="0"/>
              <a:t>by the Bolshevik leadership of </a:t>
            </a:r>
            <a:r>
              <a:rPr lang="en-GB" sz="2000" dirty="0" err="1" smtClean="0"/>
              <a:t>Vladmir</a:t>
            </a:r>
            <a:r>
              <a:rPr lang="en-GB" sz="2000" dirty="0" smtClean="0"/>
              <a:t> Lenin</a:t>
            </a:r>
            <a:r>
              <a:rPr lang="en-GB" sz="2000" dirty="0"/>
              <a: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772816"/>
            <a:ext cx="2597936"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4484" y="4149080"/>
            <a:ext cx="16002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779681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p:nvPr>
        </p:nvSpPr>
        <p:spPr/>
        <p:txBody>
          <a:bodyPr/>
          <a:lstStyle/>
          <a:p>
            <a:r>
              <a:rPr lang="en-GB" i="1" smtClean="0"/>
              <a:t>Animal Farm </a:t>
            </a:r>
            <a:r>
              <a:rPr lang="en-GB" smtClean="0"/>
              <a:t>– Leaders and Followers</a:t>
            </a:r>
          </a:p>
        </p:txBody>
      </p:sp>
      <p:sp>
        <p:nvSpPr>
          <p:cNvPr id="23554" name="Rectangle 3"/>
          <p:cNvSpPr>
            <a:spLocks noGrp="1"/>
          </p:cNvSpPr>
          <p:nvPr>
            <p:ph type="body" idx="1"/>
          </p:nvPr>
        </p:nvSpPr>
        <p:spPr>
          <a:xfrm>
            <a:off x="1009650" y="1600200"/>
            <a:ext cx="1762125" cy="4259263"/>
          </a:xfrm>
        </p:spPr>
        <p:txBody>
          <a:bodyPr anchor="t"/>
          <a:lstStyle/>
          <a:p>
            <a:pPr marL="0" indent="0">
              <a:buFont typeface="Wingdings 2" pitchFamily="18" charset="2"/>
              <a:buNone/>
            </a:pPr>
            <a:r>
              <a:rPr lang="en-GB" sz="2000" u="sng" smtClean="0"/>
              <a:t>Theme</a:t>
            </a:r>
          </a:p>
          <a:p>
            <a:pPr marL="0" indent="0">
              <a:buFont typeface="Wingdings 2" pitchFamily="18" charset="2"/>
              <a:buNone/>
            </a:pPr>
            <a:r>
              <a:rPr lang="en-GB" sz="1600" smtClean="0"/>
              <a:t>Leaders and Followers	</a:t>
            </a:r>
          </a:p>
        </p:txBody>
      </p:sp>
      <p:sp>
        <p:nvSpPr>
          <p:cNvPr id="23555" name="Rectangle 2"/>
          <p:cNvSpPr>
            <a:spLocks/>
          </p:cNvSpPr>
          <p:nvPr/>
        </p:nvSpPr>
        <p:spPr bwMode="auto">
          <a:xfrm>
            <a:off x="1009650" y="676275"/>
            <a:ext cx="7124700" cy="923925"/>
          </a:xfrm>
          <a:prstGeom prst="rect">
            <a:avLst/>
          </a:prstGeom>
          <a:noFill/>
          <a:ln w="9525">
            <a:noFill/>
            <a:miter lim="800000"/>
            <a:headEnd/>
            <a:tailEnd/>
          </a:ln>
        </p:spPr>
        <p:txBody>
          <a:bodyPr anchor="ctr"/>
          <a:lstStyle/>
          <a:p>
            <a:pPr defTabSz="457200" eaLnBrk="0" hangingPunct="0"/>
            <a:endParaRPr lang="en-GB" sz="3200">
              <a:latin typeface="Verdana" pitchFamily="34" charset="0"/>
            </a:endParaRPr>
          </a:p>
        </p:txBody>
      </p:sp>
      <p:sp>
        <p:nvSpPr>
          <p:cNvPr id="23556" name="Rectangle 3"/>
          <p:cNvSpPr>
            <a:spLocks/>
          </p:cNvSpPr>
          <p:nvPr/>
        </p:nvSpPr>
        <p:spPr bwMode="auto">
          <a:xfrm>
            <a:off x="1009650" y="1484313"/>
            <a:ext cx="7124700" cy="5373687"/>
          </a:xfrm>
          <a:prstGeom prst="rect">
            <a:avLst/>
          </a:prstGeom>
          <a:noFill/>
          <a:ln w="9525">
            <a:noFill/>
            <a:miter lim="800000"/>
            <a:headEnd/>
            <a:tailEnd/>
          </a:ln>
        </p:spPr>
        <p:txBody>
          <a:bodyPr anchor="ctr"/>
          <a:lstStyle/>
          <a:p>
            <a:pPr marL="342900" indent="-342900" defTabSz="457200" eaLnBrk="0" hangingPunct="0">
              <a:lnSpc>
                <a:spcPct val="80000"/>
              </a:lnSpc>
              <a:spcBef>
                <a:spcPct val="20000"/>
              </a:spcBef>
              <a:spcAft>
                <a:spcPts val="600"/>
              </a:spcAft>
              <a:buClr>
                <a:schemeClr val="tx2"/>
              </a:buClr>
              <a:buFont typeface="Wingdings 2" pitchFamily="18" charset="2"/>
              <a:buNone/>
            </a:pPr>
            <a:r>
              <a:rPr lang="en-GB" sz="1400">
                <a:latin typeface="Verdana" pitchFamily="34" charset="0"/>
              </a:rPr>
              <a:t>							</a:t>
            </a:r>
          </a:p>
        </p:txBody>
      </p:sp>
      <p:sp>
        <p:nvSpPr>
          <p:cNvPr id="23557" name="Rectangle 3"/>
          <p:cNvSpPr txBox="1">
            <a:spLocks/>
          </p:cNvSpPr>
          <p:nvPr/>
        </p:nvSpPr>
        <p:spPr bwMode="auto">
          <a:xfrm>
            <a:off x="3276600" y="1600200"/>
            <a:ext cx="1762125" cy="4411663"/>
          </a:xfrm>
          <a:prstGeom prst="rect">
            <a:avLst/>
          </a:prstGeom>
          <a:noFill/>
          <a:ln w="9525">
            <a:noFill/>
            <a:miter lim="800000"/>
            <a:headEnd/>
            <a:tailEnd/>
          </a:ln>
        </p:spPr>
        <p:txBody>
          <a:bodyPr/>
          <a:lstStyle/>
          <a:p>
            <a:pPr defTabSz="457200" eaLnBrk="0" hangingPunct="0">
              <a:spcBef>
                <a:spcPct val="20000"/>
              </a:spcBef>
              <a:spcAft>
                <a:spcPts val="600"/>
              </a:spcAft>
              <a:buClr>
                <a:schemeClr val="tx2"/>
              </a:buClr>
              <a:buFont typeface="Wingdings 2" pitchFamily="18" charset="2"/>
              <a:buNone/>
            </a:pPr>
            <a:r>
              <a:rPr lang="en-GB" sz="2000" u="sng">
                <a:latin typeface="Verdana" pitchFamily="34" charset="0"/>
              </a:rPr>
              <a:t>Example</a:t>
            </a:r>
          </a:p>
          <a:p>
            <a:pPr defTabSz="457200" eaLnBrk="0" hangingPunct="0">
              <a:spcBef>
                <a:spcPct val="20000"/>
              </a:spcBef>
              <a:spcAft>
                <a:spcPts val="600"/>
              </a:spcAft>
              <a:buClr>
                <a:schemeClr val="tx2"/>
              </a:buClr>
              <a:buFont typeface="Wingdings 2" pitchFamily="18" charset="2"/>
              <a:buNone/>
            </a:pPr>
            <a:r>
              <a:rPr lang="en-GB" sz="1600">
                <a:latin typeface="Verdana" pitchFamily="34" charset="0"/>
              </a:rPr>
              <a:t>Napoleon vs. Snowball</a:t>
            </a:r>
            <a:r>
              <a:rPr lang="en-GB">
                <a:latin typeface="Verdana" pitchFamily="34" charset="0"/>
              </a:rPr>
              <a:t>	</a:t>
            </a:r>
          </a:p>
        </p:txBody>
      </p:sp>
      <p:sp>
        <p:nvSpPr>
          <p:cNvPr id="7" name="Rectangle 3"/>
          <p:cNvSpPr txBox="1">
            <a:spLocks/>
          </p:cNvSpPr>
          <p:nvPr/>
        </p:nvSpPr>
        <p:spPr bwMode="auto">
          <a:xfrm>
            <a:off x="5219700" y="1600200"/>
            <a:ext cx="3097213" cy="4411663"/>
          </a:xfrm>
          <a:prstGeom prst="rect">
            <a:avLst/>
          </a:prstGeom>
          <a:noFill/>
          <a:ln w="9525">
            <a:noFill/>
            <a:miter lim="800000"/>
            <a:headEnd/>
            <a:tailEnd/>
          </a:ln>
        </p:spPr>
        <p:txBody>
          <a:bodyPr/>
          <a:lstStyle>
            <a:lvl1pPr marL="342900" indent="-342900" algn="l" defTabSz="457200" rtl="0" eaLnBrk="0" fontAlgn="base" hangingPunct="0">
              <a:spcBef>
                <a:spcPct val="20000"/>
              </a:spcBef>
              <a:spcAft>
                <a:spcPts val="600"/>
              </a:spcAft>
              <a:buClr>
                <a:schemeClr val="tx2"/>
              </a:buClr>
              <a:buFont typeface="Wingdings 2" pitchFamily="18" charset="2"/>
              <a:buChar char=""/>
              <a:defRPr kern="1200">
                <a:solidFill>
                  <a:schemeClr val="tx1"/>
                </a:solidFill>
                <a:latin typeface="+mn-lt"/>
                <a:ea typeface="+mn-ea"/>
                <a:cs typeface="+mn-cs"/>
              </a:defRPr>
            </a:lvl1pPr>
            <a:lvl2pPr marL="742950" indent="-285750" algn="l" defTabSz="457200" rtl="0" eaLnBrk="0" fontAlgn="base" hangingPunct="0">
              <a:spcBef>
                <a:spcPct val="20000"/>
              </a:spcBef>
              <a:spcAft>
                <a:spcPts val="600"/>
              </a:spcAft>
              <a:buClr>
                <a:schemeClr val="tx2"/>
              </a:buClr>
              <a:buFont typeface="Wingdings 2" pitchFamily="18" charset="2"/>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ts val="600"/>
              </a:spcAft>
              <a:buClr>
                <a:schemeClr val="tx2"/>
              </a:buClr>
              <a:buFont typeface="Wingdings 2" pitchFamily="18" charset="2"/>
              <a:buChar char=""/>
              <a:defRPr sz="1400" kern="1200">
                <a:solidFill>
                  <a:schemeClr val="tx1"/>
                </a:solidFill>
                <a:latin typeface="+mn-lt"/>
                <a:ea typeface="+mn-ea"/>
                <a:cs typeface="+mn-cs"/>
              </a:defRPr>
            </a:lvl3pPr>
            <a:lvl4pPr marL="1600200" indent="-228600" algn="l" defTabSz="457200" rtl="0" eaLnBrk="0" fontAlgn="base" hangingPunct="0">
              <a:spcBef>
                <a:spcPct val="20000"/>
              </a:spcBef>
              <a:spcAft>
                <a:spcPts val="600"/>
              </a:spcAft>
              <a:buClr>
                <a:schemeClr val="tx2"/>
              </a:buClr>
              <a:buFont typeface="Wingdings 2" pitchFamily="18" charset="2"/>
              <a:buChar char=""/>
              <a:defRPr sz="1200" kern="1200">
                <a:solidFill>
                  <a:schemeClr val="tx1"/>
                </a:solidFill>
                <a:latin typeface="+mn-lt"/>
                <a:ea typeface="+mn-ea"/>
                <a:cs typeface="+mn-cs"/>
              </a:defRPr>
            </a:lvl4pPr>
            <a:lvl5pPr marL="2057400" indent="-228600" algn="l" defTabSz="457200" rtl="0" eaLnBrk="0" fontAlgn="base" hangingPunct="0">
              <a:spcBef>
                <a:spcPct val="20000"/>
              </a:spcBef>
              <a:spcAft>
                <a:spcPts val="600"/>
              </a:spcAft>
              <a:buClr>
                <a:schemeClr val="tx2"/>
              </a:buClr>
              <a:buFont typeface="Wingdings 2" pitchFamily="18"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Clr>
                <a:schemeClr val="tx2"/>
              </a:buClr>
              <a:buSzPct val="101000"/>
              <a:buFont typeface="Courier New" pitchFamily="49" charset="0"/>
              <a:buChar char="o"/>
              <a:defRPr sz="1200" kern="1200">
                <a:solidFill>
                  <a:schemeClr val="tx1"/>
                </a:solidFill>
                <a:latin typeface="+mn-lt"/>
                <a:ea typeface="+mn-ea"/>
                <a:cs typeface="+mn-cs"/>
              </a:defRPr>
            </a:lvl6pPr>
            <a:lvl7pPr marL="29718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7pPr>
            <a:lvl8pPr marL="34290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8pPr>
            <a:lvl9pPr marL="38862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9pPr>
          </a:lstStyle>
          <a:p>
            <a:pPr marL="0" indent="0">
              <a:buFont typeface="Wingdings 2" pitchFamily="18" charset="2"/>
              <a:buNone/>
              <a:defRPr/>
            </a:pPr>
            <a:r>
              <a:rPr lang="en-GB" sz="2000" u="sng" dirty="0" smtClean="0"/>
              <a:t>Analysis</a:t>
            </a:r>
          </a:p>
          <a:p>
            <a:pPr>
              <a:defRPr/>
            </a:pPr>
            <a:r>
              <a:rPr lang="en-GB" sz="1500" dirty="0" smtClean="0"/>
              <a:t>Napoleon is interested in his own power, Snowball is dedicated to the ideals of Animal Farm</a:t>
            </a:r>
          </a:p>
          <a:p>
            <a:pPr>
              <a:defRPr/>
            </a:pPr>
            <a:r>
              <a:rPr lang="en-GB" sz="1500" dirty="0" smtClean="0"/>
              <a:t>Both accept the superiority of the pigs above the other animals </a:t>
            </a:r>
          </a:p>
          <a:p>
            <a:pPr>
              <a:defRPr/>
            </a:pPr>
            <a:r>
              <a:rPr lang="en-GB" sz="1500" dirty="0" smtClean="0"/>
              <a:t>Snowball’s reliance on his intelligence and rhetoric is no match for the brute force Napoleon shows</a:t>
            </a:r>
          </a:p>
          <a:p>
            <a:pPr>
              <a:defRPr/>
            </a:pPr>
            <a:r>
              <a:rPr lang="en-GB" sz="1500" dirty="0" smtClean="0"/>
              <a:t>Connotations of names – Napoleon, the French leader who betrayed democratic principals after he came to power; Snowball, suggests something purer</a:t>
            </a:r>
          </a:p>
          <a:p>
            <a:pPr>
              <a:buFontTx/>
              <a:buChar char="-"/>
              <a:defRPr/>
            </a:pPr>
            <a:endParaRPr lang="en-GB" dirty="0" smtClean="0"/>
          </a:p>
          <a:p>
            <a:pPr>
              <a:buFontTx/>
              <a:buChar char="-"/>
              <a:defRPr/>
            </a:pPr>
            <a:endParaRPr lang="en-GB"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GB" i="1" smtClean="0"/>
              <a:t>Animal Farm </a:t>
            </a:r>
            <a:r>
              <a:rPr lang="en-GB" smtClean="0"/>
              <a:t>– Leaders and Followers</a:t>
            </a:r>
          </a:p>
        </p:txBody>
      </p:sp>
      <p:sp>
        <p:nvSpPr>
          <p:cNvPr id="24578" name="Content Placeholder 2"/>
          <p:cNvSpPr>
            <a:spLocks noGrp="1"/>
          </p:cNvSpPr>
          <p:nvPr>
            <p:ph idx="1"/>
          </p:nvPr>
        </p:nvSpPr>
        <p:spPr/>
        <p:txBody>
          <a:bodyPr/>
          <a:lstStyle/>
          <a:p>
            <a:pPr eaLnBrk="1" hangingPunct="1"/>
            <a:r>
              <a:rPr lang="en-GB" smtClean="0"/>
              <a:t>Now work in pairs to analyse the other examples, including:</a:t>
            </a:r>
          </a:p>
          <a:p>
            <a:pPr eaLnBrk="1" hangingPunct="1">
              <a:buFont typeface="Wingdings 2" pitchFamily="18" charset="2"/>
              <a:buNone/>
            </a:pPr>
            <a:r>
              <a:rPr lang="en-GB" smtClean="0"/>
              <a:t>				- Napoleon and his rule over the other animals</a:t>
            </a:r>
          </a:p>
          <a:p>
            <a:pPr eaLnBrk="1" hangingPunct="1">
              <a:buFont typeface="Wingdings 2" pitchFamily="18" charset="2"/>
              <a:buNone/>
            </a:pPr>
            <a:r>
              <a:rPr lang="en-GB" smtClean="0"/>
              <a:t>				</a:t>
            </a:r>
            <a:r>
              <a:rPr lang="en-GB" u="sng" smtClean="0"/>
              <a:t>TIP</a:t>
            </a:r>
            <a:r>
              <a:rPr lang="en-GB" smtClean="0"/>
              <a:t> </a:t>
            </a:r>
            <a:r>
              <a:rPr lang="en-GB" i="1" smtClean="0"/>
              <a:t>(think about his dogs; how often he 					appears; the way he uses propaganda, the 					effect these create)</a:t>
            </a:r>
          </a:p>
          <a:p>
            <a:pPr eaLnBrk="1" hangingPunct="1">
              <a:buFont typeface="Wingdings 2" pitchFamily="18" charset="2"/>
              <a:buNone/>
            </a:pPr>
            <a:r>
              <a:rPr lang="en-GB" smtClean="0"/>
              <a:t>				- The followers – Boxer, the sheep, etc.</a:t>
            </a:r>
          </a:p>
          <a:p>
            <a:pPr eaLnBrk="1" hangingPunct="1">
              <a:buFont typeface="Wingdings 2" pitchFamily="18" charset="2"/>
              <a:buNone/>
            </a:pPr>
            <a:r>
              <a:rPr lang="en-GB" smtClean="0"/>
              <a:t>				</a:t>
            </a:r>
            <a:r>
              <a:rPr lang="en-GB" u="sng" smtClean="0"/>
              <a:t>TIP</a:t>
            </a:r>
            <a:r>
              <a:rPr lang="en-GB" smtClean="0"/>
              <a:t> </a:t>
            </a:r>
            <a:r>
              <a:rPr lang="en-GB" i="1" smtClean="0"/>
              <a:t>(think about Boxer’s mantra, the sheep’s 					chorus, the faith the animals show in 						Napoleon, the effect these create)</a:t>
            </a:r>
          </a:p>
          <a:p>
            <a:pPr eaLnBrk="1" hangingPunct="1">
              <a:buFont typeface="Wingdings 2" pitchFamily="18" charset="2"/>
              <a:buNone/>
            </a:pPr>
            <a:r>
              <a:rPr lang="en-GB" smtClean="0"/>
              <a:t>				</a:t>
            </a:r>
          </a:p>
          <a:p>
            <a:pPr eaLnBrk="1" hangingPunct="1">
              <a:buFont typeface="Wingdings 2" pitchFamily="18" charset="2"/>
              <a:buNone/>
            </a:pPr>
            <a:endParaRPr lang="en-GB"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r>
              <a:rPr lang="en-GB" smtClean="0"/>
              <a:t>Animal Farm – Propaganda and Communication/ Appearance vs. Reality</a:t>
            </a:r>
          </a:p>
        </p:txBody>
      </p:sp>
      <p:sp>
        <p:nvSpPr>
          <p:cNvPr id="3" name="Content Placeholder 2"/>
          <p:cNvSpPr>
            <a:spLocks noGrp="1"/>
          </p:cNvSpPr>
          <p:nvPr>
            <p:ph idx="1"/>
          </p:nvPr>
        </p:nvSpPr>
        <p:spPr/>
        <p:txBody>
          <a:bodyPr/>
          <a:lstStyle/>
          <a:p>
            <a:pPr eaLnBrk="1" fontAlgn="auto" hangingPunct="1">
              <a:buFont typeface="Wingdings 2" charset="2"/>
              <a:buChar char=""/>
              <a:defRPr/>
            </a:pPr>
            <a:r>
              <a:rPr lang="en-GB" dirty="0"/>
              <a:t>Take an Examples worksheet</a:t>
            </a:r>
          </a:p>
          <a:p>
            <a:pPr eaLnBrk="1" fontAlgn="auto" hangingPunct="1">
              <a:defRPr/>
            </a:pPr>
            <a:r>
              <a:rPr lang="en-GB" dirty="0" smtClean="0"/>
              <a:t>Now </a:t>
            </a:r>
            <a:r>
              <a:rPr lang="en-GB" dirty="0"/>
              <a:t>work in pairs to analyse </a:t>
            </a:r>
            <a:endParaRPr lang="en-GB" dirty="0" smtClean="0"/>
          </a:p>
          <a:p>
            <a:pPr marL="0" indent="0" eaLnBrk="1" fontAlgn="auto" hangingPunct="1">
              <a:buFont typeface="Wingdings 2" pitchFamily="18" charset="2"/>
              <a:buNone/>
              <a:defRPr/>
            </a:pPr>
            <a:r>
              <a:rPr lang="en-GB" dirty="0"/>
              <a:t>	</a:t>
            </a:r>
            <a:r>
              <a:rPr lang="en-GB" dirty="0" smtClean="0"/>
              <a:t>				- Squealer’s propaganda</a:t>
            </a:r>
          </a:p>
          <a:p>
            <a:pPr marL="0" indent="0" eaLnBrk="1" fontAlgn="auto" hangingPunct="1">
              <a:buFont typeface="Wingdings 2" pitchFamily="18" charset="2"/>
              <a:buNone/>
              <a:defRPr/>
            </a:pPr>
            <a:r>
              <a:rPr lang="en-GB" dirty="0"/>
              <a:t>	</a:t>
            </a:r>
            <a:r>
              <a:rPr lang="en-GB" dirty="0" smtClean="0"/>
              <a:t>				TIP </a:t>
            </a:r>
            <a:r>
              <a:rPr lang="en-GB" i="1" dirty="0" smtClean="0"/>
              <a:t>(what effect does his propaganda 						have? What techniques does he use, 						e.g. opinion as fact?)</a:t>
            </a:r>
          </a:p>
          <a:p>
            <a:pPr marL="0" indent="0" eaLnBrk="1" fontAlgn="auto" hangingPunct="1">
              <a:buFont typeface="Wingdings 2" pitchFamily="18" charset="2"/>
              <a:buNone/>
              <a:defRPr/>
            </a:pPr>
            <a:r>
              <a:rPr lang="en-GB" dirty="0"/>
              <a:t>	</a:t>
            </a:r>
            <a:r>
              <a:rPr lang="en-GB" dirty="0" smtClean="0"/>
              <a:t>				- ‘Snowball’s’ sabotage 										of the farm </a:t>
            </a:r>
          </a:p>
          <a:p>
            <a:pPr marL="0" indent="0" eaLnBrk="1" fontAlgn="auto" hangingPunct="1">
              <a:buFont typeface="Wingdings 2" pitchFamily="18" charset="2"/>
              <a:buNone/>
              <a:defRPr/>
            </a:pPr>
            <a:r>
              <a:rPr lang="en-GB" dirty="0"/>
              <a:t>	</a:t>
            </a:r>
            <a:r>
              <a:rPr lang="en-GB" dirty="0" smtClean="0"/>
              <a:t>				TIP </a:t>
            </a:r>
            <a:r>
              <a:rPr lang="en-GB" i="1" dirty="0" smtClean="0"/>
              <a:t>(why does Napoleon tell the animals 					this? How does it make him more 							powerful?)</a:t>
            </a:r>
            <a:endParaRPr lang="en-GB"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p:cNvSpPr>
          <p:nvPr>
            <p:ph type="title"/>
          </p:nvPr>
        </p:nvSpPr>
        <p:spPr/>
        <p:txBody>
          <a:bodyPr/>
          <a:lstStyle/>
          <a:p>
            <a:r>
              <a:rPr lang="en-GB" i="1" smtClean="0"/>
              <a:t>Animal Farm</a:t>
            </a:r>
            <a:r>
              <a:rPr lang="en-GB" smtClean="0"/>
              <a:t> by George Orwell</a:t>
            </a:r>
          </a:p>
        </p:txBody>
      </p:sp>
      <p:sp>
        <p:nvSpPr>
          <p:cNvPr id="35842" name="Rectangle 3"/>
          <p:cNvSpPr>
            <a:spLocks noGrp="1"/>
          </p:cNvSpPr>
          <p:nvPr>
            <p:ph type="body" idx="1"/>
          </p:nvPr>
        </p:nvSpPr>
        <p:spPr/>
        <p:txBody>
          <a:bodyPr/>
          <a:lstStyle/>
          <a:p>
            <a:pPr>
              <a:buFont typeface="Wingdings 2" pitchFamily="18" charset="2"/>
              <a:buNone/>
            </a:pPr>
            <a:r>
              <a:rPr lang="en-GB" smtClean="0"/>
              <a:t>Lesson Objectives:</a:t>
            </a:r>
          </a:p>
          <a:p>
            <a:r>
              <a:rPr lang="en-GB" smtClean="0"/>
              <a:t>Complete our analysis on Propaganda and Communication in the novel, and review the responses</a:t>
            </a:r>
          </a:p>
          <a:p>
            <a:r>
              <a:rPr lang="en-GB" smtClean="0"/>
              <a:t>Work in pairs to create your own Propaganda leaflet for the pigs</a:t>
            </a:r>
          </a:p>
          <a:p>
            <a:pPr>
              <a:buFont typeface="Wingdings 2" pitchFamily="18" charset="2"/>
              <a:buNone/>
            </a:pPr>
            <a:endParaRPr lang="en-GB"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pPr algn="ctr"/>
            <a:r>
              <a:rPr lang="en-GB" smtClean="0"/>
              <a:t>Animal Farm – </a:t>
            </a:r>
            <a:br>
              <a:rPr lang="en-GB" smtClean="0"/>
            </a:br>
            <a:r>
              <a:rPr lang="en-GB" smtClean="0"/>
              <a:t>Propaganda and Communication</a:t>
            </a:r>
          </a:p>
        </p:txBody>
      </p:sp>
      <p:sp>
        <p:nvSpPr>
          <p:cNvPr id="3" name="Content Placeholder 2"/>
          <p:cNvSpPr>
            <a:spLocks noGrp="1"/>
          </p:cNvSpPr>
          <p:nvPr>
            <p:ph idx="1"/>
          </p:nvPr>
        </p:nvSpPr>
        <p:spPr>
          <a:xfrm>
            <a:off x="107950" y="1773238"/>
            <a:ext cx="8640763" cy="4824412"/>
          </a:xfrm>
        </p:spPr>
        <p:txBody>
          <a:bodyPr/>
          <a:lstStyle/>
          <a:p>
            <a:pPr eaLnBrk="1" hangingPunct="1"/>
            <a:r>
              <a:rPr lang="en-GB" smtClean="0"/>
              <a:t>Take an Examples worksheet</a:t>
            </a:r>
          </a:p>
          <a:p>
            <a:pPr eaLnBrk="1" hangingPunct="1"/>
            <a:r>
              <a:rPr lang="en-GB" smtClean="0"/>
              <a:t>Now work in pairs to analyse </a:t>
            </a:r>
          </a:p>
          <a:p>
            <a:pPr eaLnBrk="1" hangingPunct="1">
              <a:buFont typeface="Wingdings 2" pitchFamily="18" charset="2"/>
              <a:buNone/>
            </a:pPr>
            <a:r>
              <a:rPr lang="en-GB" smtClean="0"/>
              <a:t>					- Squealer’s propaganda</a:t>
            </a:r>
          </a:p>
          <a:p>
            <a:pPr eaLnBrk="1" hangingPunct="1">
              <a:buFont typeface="Wingdings 2" pitchFamily="18" charset="2"/>
              <a:buNone/>
            </a:pPr>
            <a:r>
              <a:rPr lang="en-GB" smtClean="0"/>
              <a:t>					TIP </a:t>
            </a:r>
            <a:r>
              <a:rPr lang="en-GB" i="1" smtClean="0"/>
              <a:t>(what effect does his propaganda 									have? What techniques does he use, 									e.g. assertation, bandwagon?)</a:t>
            </a:r>
          </a:p>
          <a:p>
            <a:pPr eaLnBrk="1" hangingPunct="1">
              <a:buFont typeface="Wingdings 2" pitchFamily="18" charset="2"/>
              <a:buNone/>
            </a:pPr>
            <a:r>
              <a:rPr lang="en-GB" smtClean="0"/>
              <a:t>					- ‘Snowball’s’ sabotage 													of the farm </a:t>
            </a:r>
          </a:p>
          <a:p>
            <a:pPr eaLnBrk="1" hangingPunct="1">
              <a:buFont typeface="Wingdings 2" pitchFamily="18" charset="2"/>
              <a:buNone/>
            </a:pPr>
            <a:r>
              <a:rPr lang="en-GB" smtClean="0"/>
              <a:t>					TIP </a:t>
            </a:r>
            <a:r>
              <a:rPr lang="en-GB" i="1" smtClean="0"/>
              <a:t>(why does Napoleon tell the animals 								this? How does it make him more 										powerful?)</a:t>
            </a:r>
          </a:p>
          <a:p>
            <a:pPr algn="ctr" eaLnBrk="1" hangingPunct="1">
              <a:buFont typeface="Wingdings 2" pitchFamily="18" charset="2"/>
              <a:buNone/>
            </a:pPr>
            <a:endParaRPr lang="en-GB" smtClean="0"/>
          </a:p>
          <a:p>
            <a:pPr algn="ctr" eaLnBrk="1" hangingPunct="1">
              <a:buFont typeface="Wingdings 2" pitchFamily="18" charset="2"/>
              <a:buNone/>
            </a:pPr>
            <a:r>
              <a:rPr lang="en-GB" smtClean="0"/>
              <a:t>REMEMBER TO DESCRIBE WHICH PROPAGANDA TECHNIQUES ARE USED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lstStyle/>
          <a:p>
            <a:pPr algn="ctr"/>
            <a:r>
              <a:rPr lang="en-GB" smtClean="0"/>
              <a:t>Animal Farm – </a:t>
            </a:r>
            <a:br>
              <a:rPr lang="en-GB" smtClean="0"/>
            </a:br>
            <a:r>
              <a:rPr lang="en-GB" smtClean="0"/>
              <a:t>Propaganda and Communication</a:t>
            </a:r>
          </a:p>
        </p:txBody>
      </p:sp>
      <p:sp>
        <p:nvSpPr>
          <p:cNvPr id="33794" name="Content Placeholder 2"/>
          <p:cNvSpPr>
            <a:spLocks noGrp="1"/>
          </p:cNvSpPr>
          <p:nvPr>
            <p:ph idx="1"/>
          </p:nvPr>
        </p:nvSpPr>
        <p:spPr/>
        <p:txBody>
          <a:bodyPr/>
          <a:lstStyle/>
          <a:p>
            <a:r>
              <a:rPr lang="en-GB" smtClean="0"/>
              <a:t>Work in pairs to design a PROPAGANDA leaflet for the pigs of Animal Farm</a:t>
            </a:r>
          </a:p>
          <a:p>
            <a:r>
              <a:rPr lang="en-GB" smtClean="0"/>
              <a:t>Remember to use similar language and persuasive propaganda techniques, as used by Squealer in the novel</a:t>
            </a:r>
          </a:p>
          <a:p>
            <a:r>
              <a:rPr lang="en-GB" smtClean="0"/>
              <a:t>Take note of the IMAGERY used in Stalinist propaganda posters for inspiration </a:t>
            </a:r>
          </a:p>
          <a:p>
            <a:r>
              <a:rPr lang="en-GB" smtClean="0"/>
              <a:t>The leaflet should have ONE main image, and TWO paragraphs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79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79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79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p:cNvSpPr>
          <p:nvPr>
            <p:ph type="title"/>
          </p:nvPr>
        </p:nvSpPr>
        <p:spPr/>
        <p:txBody>
          <a:bodyPr/>
          <a:lstStyle/>
          <a:p>
            <a:pPr algn="ctr"/>
            <a:r>
              <a:rPr lang="en-GB" sz="2800" smtClean="0"/>
              <a:t>Animal Farm – Propaganda and Communication/ Appearance vs. Reality</a:t>
            </a:r>
          </a:p>
        </p:txBody>
      </p:sp>
      <p:pic>
        <p:nvPicPr>
          <p:cNvPr id="38914" name="Picture 2"/>
          <p:cNvPicPr>
            <a:picLocks noGrp="1" noChangeAspect="1" noChangeArrowheads="1"/>
          </p:cNvPicPr>
          <p:nvPr>
            <p:ph type="body" idx="1"/>
          </p:nvPr>
        </p:nvPicPr>
        <p:blipFill>
          <a:blip r:embed="rId2"/>
          <a:srcRect/>
          <a:stretch>
            <a:fillRect/>
          </a:stretch>
        </p:blipFill>
        <p:spPr>
          <a:xfrm>
            <a:off x="1258888" y="1844675"/>
            <a:ext cx="2533650" cy="1800225"/>
          </a:xfrm>
        </p:spPr>
      </p:pic>
      <p:pic>
        <p:nvPicPr>
          <p:cNvPr id="38915" name="Picture 2"/>
          <p:cNvPicPr>
            <a:picLocks noChangeAspect="1" noChangeArrowheads="1"/>
          </p:cNvPicPr>
          <p:nvPr/>
        </p:nvPicPr>
        <p:blipFill>
          <a:blip r:embed="rId3"/>
          <a:srcRect/>
          <a:stretch>
            <a:fillRect/>
          </a:stretch>
        </p:blipFill>
        <p:spPr bwMode="auto">
          <a:xfrm>
            <a:off x="4859338" y="1773238"/>
            <a:ext cx="3032125" cy="2036762"/>
          </a:xfrm>
          <a:prstGeom prst="rect">
            <a:avLst/>
          </a:prstGeom>
          <a:noFill/>
          <a:ln w="9525">
            <a:noFill/>
            <a:miter lim="800000"/>
            <a:headEnd/>
            <a:tailEnd/>
          </a:ln>
        </p:spPr>
      </p:pic>
      <p:pic>
        <p:nvPicPr>
          <p:cNvPr id="38916" name="Picture 2"/>
          <p:cNvPicPr>
            <a:picLocks noChangeAspect="1" noChangeArrowheads="1"/>
          </p:cNvPicPr>
          <p:nvPr/>
        </p:nvPicPr>
        <p:blipFill>
          <a:blip r:embed="rId4"/>
          <a:srcRect/>
          <a:stretch>
            <a:fillRect/>
          </a:stretch>
        </p:blipFill>
        <p:spPr bwMode="auto">
          <a:xfrm>
            <a:off x="1187450" y="4221163"/>
            <a:ext cx="3008313" cy="2052637"/>
          </a:xfrm>
          <a:prstGeom prst="rect">
            <a:avLst/>
          </a:prstGeom>
          <a:noFill/>
          <a:ln w="9525">
            <a:noFill/>
            <a:miter lim="800000"/>
            <a:headEnd/>
            <a:tailEnd/>
          </a:ln>
        </p:spPr>
      </p:pic>
      <p:pic>
        <p:nvPicPr>
          <p:cNvPr id="38917" name="Picture 2"/>
          <p:cNvPicPr>
            <a:picLocks noChangeAspect="1" noChangeArrowheads="1"/>
          </p:cNvPicPr>
          <p:nvPr/>
        </p:nvPicPr>
        <p:blipFill>
          <a:blip r:embed="rId5"/>
          <a:srcRect/>
          <a:stretch>
            <a:fillRect/>
          </a:stretch>
        </p:blipFill>
        <p:spPr bwMode="auto">
          <a:xfrm>
            <a:off x="5219700" y="4076700"/>
            <a:ext cx="1616075" cy="2424113"/>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r>
              <a:rPr lang="en-GB" i="1" smtClean="0"/>
              <a:t>Animal Farm</a:t>
            </a:r>
            <a:r>
              <a:rPr lang="en-GB" smtClean="0"/>
              <a:t> by George Orwell</a:t>
            </a:r>
          </a:p>
        </p:txBody>
      </p:sp>
      <p:sp>
        <p:nvSpPr>
          <p:cNvPr id="3" name="Content Placeholder 2"/>
          <p:cNvSpPr>
            <a:spLocks noGrp="1"/>
          </p:cNvSpPr>
          <p:nvPr>
            <p:ph idx="1"/>
          </p:nvPr>
        </p:nvSpPr>
        <p:spPr/>
        <p:txBody>
          <a:bodyPr/>
          <a:lstStyle/>
          <a:p>
            <a:pPr marL="0" indent="0">
              <a:buFont typeface="Wingdings 2" pitchFamily="18" charset="2"/>
              <a:buNone/>
              <a:defRPr/>
            </a:pPr>
            <a:r>
              <a:rPr lang="en-GB" dirty="0" smtClean="0"/>
              <a:t>Lesson Objectives:</a:t>
            </a:r>
          </a:p>
          <a:p>
            <a:pPr>
              <a:defRPr/>
            </a:pPr>
            <a:r>
              <a:rPr lang="en-GB" dirty="0" smtClean="0"/>
              <a:t>Complete our propaganda leaflets</a:t>
            </a:r>
          </a:p>
          <a:p>
            <a:pPr>
              <a:defRPr/>
            </a:pPr>
            <a:r>
              <a:rPr lang="en-GB" dirty="0" smtClean="0"/>
              <a:t>Look at the theme of BETRAYAL in the novel and analyse examples of this</a:t>
            </a:r>
            <a:endParaRPr lang="en-GB"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lstStyle/>
          <a:p>
            <a:pPr algn="ctr"/>
            <a:endParaRPr lang="en-GB" smtClean="0"/>
          </a:p>
        </p:txBody>
      </p:sp>
      <p:sp>
        <p:nvSpPr>
          <p:cNvPr id="3" name="Content Placeholder 2"/>
          <p:cNvSpPr>
            <a:spLocks noGrp="1"/>
          </p:cNvSpPr>
          <p:nvPr>
            <p:ph idx="1"/>
          </p:nvPr>
        </p:nvSpPr>
        <p:spPr/>
        <p:txBody>
          <a:bodyPr/>
          <a:lstStyle/>
          <a:p>
            <a:pPr>
              <a:defRPr/>
            </a:pPr>
            <a:r>
              <a:rPr lang="en-GB" dirty="0"/>
              <a:t>Work in pairs to design a PROPAGANDA leaflet for the pigs of Animal Farm</a:t>
            </a:r>
          </a:p>
          <a:p>
            <a:pPr>
              <a:defRPr/>
            </a:pPr>
            <a:r>
              <a:rPr lang="en-GB" dirty="0"/>
              <a:t>Remember to use similar language and persuasive techniques, as used by Squealer in the novel</a:t>
            </a:r>
          </a:p>
          <a:p>
            <a:pPr>
              <a:defRPr/>
            </a:pPr>
            <a:r>
              <a:rPr lang="en-GB" dirty="0"/>
              <a:t>Take note of the IMAGERY used in Stalinist propaganda posters for inspiration </a:t>
            </a:r>
          </a:p>
          <a:p>
            <a:pPr>
              <a:defRPr/>
            </a:pPr>
            <a:r>
              <a:rPr lang="en-GB" dirty="0"/>
              <a:t>The leaflet should have ONE main image, and TWO paragraphs</a:t>
            </a:r>
          </a:p>
          <a:p>
            <a:pPr marL="0" indent="0">
              <a:buFont typeface="Wingdings 2" pitchFamily="18" charset="2"/>
              <a:buNone/>
              <a:defRPr/>
            </a:pPr>
            <a:endParaRPr lang="en-GB" dirty="0"/>
          </a:p>
        </p:txBody>
      </p:sp>
      <p:pic>
        <p:nvPicPr>
          <p:cNvPr id="40963" name="Picture 2"/>
          <p:cNvPicPr>
            <a:picLocks noChangeAspect="1" noChangeArrowheads="1"/>
          </p:cNvPicPr>
          <p:nvPr/>
        </p:nvPicPr>
        <p:blipFill>
          <a:blip r:embed="rId2"/>
          <a:srcRect/>
          <a:stretch>
            <a:fillRect/>
          </a:stretch>
        </p:blipFill>
        <p:spPr bwMode="auto">
          <a:xfrm>
            <a:off x="468313" y="260350"/>
            <a:ext cx="2495550" cy="1773238"/>
          </a:xfrm>
          <a:prstGeom prst="rect">
            <a:avLst/>
          </a:prstGeom>
          <a:noFill/>
          <a:ln w="9525">
            <a:noFill/>
            <a:miter lim="800000"/>
            <a:headEnd/>
            <a:tailEnd/>
          </a:ln>
        </p:spPr>
      </p:pic>
      <p:pic>
        <p:nvPicPr>
          <p:cNvPr id="40964" name="Picture 2"/>
          <p:cNvPicPr>
            <a:picLocks noChangeAspect="1" noChangeArrowheads="1"/>
          </p:cNvPicPr>
          <p:nvPr/>
        </p:nvPicPr>
        <p:blipFill>
          <a:blip r:embed="rId3"/>
          <a:srcRect/>
          <a:stretch>
            <a:fillRect/>
          </a:stretch>
        </p:blipFill>
        <p:spPr bwMode="auto">
          <a:xfrm>
            <a:off x="5940425" y="260350"/>
            <a:ext cx="2600325" cy="1746250"/>
          </a:xfrm>
          <a:prstGeom prst="rect">
            <a:avLst/>
          </a:prstGeom>
          <a:noFill/>
          <a:ln w="9525">
            <a:noFill/>
            <a:miter lim="800000"/>
            <a:headEnd/>
            <a:tailEnd/>
          </a:ln>
        </p:spPr>
      </p:pic>
      <p:pic>
        <p:nvPicPr>
          <p:cNvPr id="40965" name="Picture 2"/>
          <p:cNvPicPr>
            <a:picLocks noChangeAspect="1" noChangeArrowheads="1"/>
          </p:cNvPicPr>
          <p:nvPr/>
        </p:nvPicPr>
        <p:blipFill>
          <a:blip r:embed="rId4"/>
          <a:srcRect/>
          <a:stretch>
            <a:fillRect/>
          </a:stretch>
        </p:blipFill>
        <p:spPr bwMode="auto">
          <a:xfrm>
            <a:off x="468313" y="5084763"/>
            <a:ext cx="2287587" cy="1560512"/>
          </a:xfrm>
          <a:prstGeom prst="rect">
            <a:avLst/>
          </a:prstGeom>
          <a:noFill/>
          <a:ln w="9525">
            <a:noFill/>
            <a:miter lim="800000"/>
            <a:headEnd/>
            <a:tailEnd/>
          </a:ln>
        </p:spPr>
      </p:pic>
      <p:pic>
        <p:nvPicPr>
          <p:cNvPr id="40966" name="Picture 2"/>
          <p:cNvPicPr>
            <a:picLocks noChangeAspect="1" noChangeArrowheads="1"/>
          </p:cNvPicPr>
          <p:nvPr/>
        </p:nvPicPr>
        <p:blipFill>
          <a:blip r:embed="rId5"/>
          <a:srcRect/>
          <a:stretch>
            <a:fillRect/>
          </a:stretch>
        </p:blipFill>
        <p:spPr bwMode="auto">
          <a:xfrm>
            <a:off x="7164388" y="4724400"/>
            <a:ext cx="1295400" cy="1944688"/>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lstStyle/>
          <a:p>
            <a:pPr algn="ctr"/>
            <a:r>
              <a:rPr lang="en-GB" i="1" smtClean="0"/>
              <a:t>Animal Farm </a:t>
            </a:r>
            <a:r>
              <a:rPr lang="en-GB" smtClean="0"/>
              <a:t>- Betrayal</a:t>
            </a:r>
          </a:p>
        </p:txBody>
      </p:sp>
      <p:sp>
        <p:nvSpPr>
          <p:cNvPr id="3" name="Content Placeholder 2"/>
          <p:cNvSpPr>
            <a:spLocks noGrp="1"/>
          </p:cNvSpPr>
          <p:nvPr>
            <p:ph idx="1"/>
          </p:nvPr>
        </p:nvSpPr>
        <p:spPr/>
        <p:txBody>
          <a:bodyPr/>
          <a:lstStyle/>
          <a:p>
            <a:pPr>
              <a:defRPr/>
            </a:pPr>
            <a:endParaRPr lang="en-GB" dirty="0" smtClean="0"/>
          </a:p>
          <a:p>
            <a:pPr>
              <a:defRPr/>
            </a:pPr>
            <a:endParaRPr lang="en-GB" dirty="0"/>
          </a:p>
          <a:p>
            <a:pPr>
              <a:defRPr/>
            </a:pPr>
            <a:endParaRPr lang="en-GB" dirty="0" smtClean="0"/>
          </a:p>
          <a:p>
            <a:pPr>
              <a:defRPr/>
            </a:pPr>
            <a:endParaRPr lang="en-GB" dirty="0"/>
          </a:p>
          <a:p>
            <a:pPr>
              <a:defRPr/>
            </a:pPr>
            <a:endParaRPr lang="en-GB" dirty="0" smtClean="0"/>
          </a:p>
          <a:p>
            <a:pPr>
              <a:defRPr/>
            </a:pPr>
            <a:r>
              <a:rPr lang="en-GB" dirty="0" smtClean="0"/>
              <a:t>Which characters are betrayed in the novel?</a:t>
            </a:r>
          </a:p>
          <a:p>
            <a:pPr>
              <a:defRPr/>
            </a:pPr>
            <a:endParaRPr lang="en-GB" dirty="0"/>
          </a:p>
          <a:p>
            <a:pPr>
              <a:defRPr/>
            </a:pPr>
            <a:r>
              <a:rPr lang="en-GB" dirty="0" smtClean="0"/>
              <a:t>In what ways do they set themselves up to be betrayed?</a:t>
            </a:r>
          </a:p>
          <a:p>
            <a:pPr marL="0" indent="0">
              <a:buFont typeface="Wingdings 2" pitchFamily="18" charset="2"/>
              <a:buNone/>
              <a:defRPr/>
            </a:pPr>
            <a:endParaRPr lang="en-GB" dirty="0"/>
          </a:p>
          <a:p>
            <a:pPr>
              <a:defRPr/>
            </a:pPr>
            <a:r>
              <a:rPr lang="en-GB" dirty="0" smtClean="0"/>
              <a:t>What effect do these betrayals have? How do we feel about those who betray them?</a:t>
            </a:r>
            <a:endParaRPr lang="en-GB" dirty="0"/>
          </a:p>
        </p:txBody>
      </p:sp>
      <p:pic>
        <p:nvPicPr>
          <p:cNvPr id="41987" name="Picture 2"/>
          <p:cNvPicPr>
            <a:picLocks noChangeAspect="1" noChangeArrowheads="1"/>
          </p:cNvPicPr>
          <p:nvPr/>
        </p:nvPicPr>
        <p:blipFill>
          <a:blip r:embed="rId2"/>
          <a:srcRect/>
          <a:stretch>
            <a:fillRect/>
          </a:stretch>
        </p:blipFill>
        <p:spPr bwMode="auto">
          <a:xfrm>
            <a:off x="3141663" y="1700213"/>
            <a:ext cx="2859087" cy="160972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39952" y="1806574"/>
            <a:ext cx="3994398" cy="4574753"/>
          </a:xfrm>
        </p:spPr>
        <p:txBody>
          <a:bodyPr/>
          <a:lstStyle/>
          <a:p>
            <a:r>
              <a:rPr lang="en-GB" sz="2000" dirty="0"/>
              <a:t>When Lenin died in 1924, his former </a:t>
            </a:r>
            <a:r>
              <a:rPr lang="en-GB" sz="2000" dirty="0" smtClean="0"/>
              <a:t>colleagues Leon </a:t>
            </a:r>
            <a:r>
              <a:rPr lang="en-GB" sz="2000" dirty="0"/>
              <a:t>Trotsky, hero of the early </a:t>
            </a:r>
            <a:r>
              <a:rPr lang="en-GB" sz="2000" dirty="0" smtClean="0"/>
              <a:t>Revolution, and </a:t>
            </a:r>
            <a:r>
              <a:rPr lang="en-GB" sz="2000" dirty="0"/>
              <a:t>Joseph Stalin, head of the Communist </a:t>
            </a:r>
            <a:r>
              <a:rPr lang="en-GB" sz="2000" dirty="0" smtClean="0"/>
              <a:t>Party, struggled </a:t>
            </a:r>
            <a:r>
              <a:rPr lang="en-GB" sz="2000" dirty="0"/>
              <a:t>for power. </a:t>
            </a:r>
            <a:endParaRPr lang="en-GB" sz="2000" dirty="0" smtClean="0"/>
          </a:p>
          <a:p>
            <a:endParaRPr lang="en-GB" sz="2000" dirty="0" smtClean="0"/>
          </a:p>
          <a:p>
            <a:r>
              <a:rPr lang="en-GB" sz="2000" dirty="0" smtClean="0"/>
              <a:t>Stalin </a:t>
            </a:r>
            <a:r>
              <a:rPr lang="en-GB" sz="2000" dirty="0"/>
              <a:t>won the battle, and </a:t>
            </a:r>
            <a:r>
              <a:rPr lang="en-GB" sz="2000" dirty="0" smtClean="0"/>
              <a:t>he deported </a:t>
            </a:r>
            <a:r>
              <a:rPr lang="en-GB" sz="2000" dirty="0"/>
              <a:t>Trotsky into permanent exile.</a:t>
            </a:r>
          </a:p>
        </p:txBody>
      </p:sp>
      <p:sp>
        <p:nvSpPr>
          <p:cNvPr id="4" name="Title 1"/>
          <p:cNvSpPr>
            <a:spLocks noGrp="1"/>
          </p:cNvSpPr>
          <p:nvPr>
            <p:ph type="title"/>
          </p:nvPr>
        </p:nvSpPr>
        <p:spPr/>
        <p:txBody>
          <a:bodyPr/>
          <a:lstStyle/>
          <a:p>
            <a:pPr algn="ctr"/>
            <a:r>
              <a:rPr lang="en-GB" i="1" dirty="0" smtClean="0"/>
              <a:t>Animal Farm </a:t>
            </a:r>
            <a:r>
              <a:rPr lang="en-GB" dirty="0" smtClean="0"/>
              <a:t>as an Allegory</a:t>
            </a:r>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1884" y="4581128"/>
            <a:ext cx="1461830" cy="1993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7661" y="1904649"/>
            <a:ext cx="1466053" cy="200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193057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p:txBody>
          <a:bodyPr/>
          <a:lstStyle/>
          <a:p>
            <a:pPr algn="ctr"/>
            <a:r>
              <a:rPr lang="en-GB" i="1" smtClean="0"/>
              <a:t>Animal Farm </a:t>
            </a:r>
            <a:r>
              <a:rPr lang="en-GB" smtClean="0"/>
              <a:t>- Betrayal</a:t>
            </a:r>
          </a:p>
        </p:txBody>
      </p:sp>
      <p:sp>
        <p:nvSpPr>
          <p:cNvPr id="43010" name="Content Placeholder 2"/>
          <p:cNvSpPr>
            <a:spLocks noGrp="1"/>
          </p:cNvSpPr>
          <p:nvPr>
            <p:ph idx="1"/>
          </p:nvPr>
        </p:nvSpPr>
        <p:spPr/>
        <p:txBody>
          <a:bodyPr/>
          <a:lstStyle/>
          <a:p>
            <a:pPr eaLnBrk="1" hangingPunct="1"/>
            <a:r>
              <a:rPr lang="en-GB" smtClean="0"/>
              <a:t>Take an Examples worksheet</a:t>
            </a:r>
          </a:p>
          <a:p>
            <a:pPr eaLnBrk="1" hangingPunct="1"/>
            <a:r>
              <a:rPr lang="en-GB" smtClean="0"/>
              <a:t>Now work in pairs to analyse </a:t>
            </a:r>
          </a:p>
          <a:p>
            <a:pPr eaLnBrk="1" hangingPunct="1">
              <a:buFont typeface="Wingdings 2" pitchFamily="18" charset="2"/>
              <a:buNone/>
            </a:pPr>
            <a:endParaRPr lang="en-GB" smtClean="0"/>
          </a:p>
          <a:p>
            <a:pPr eaLnBrk="1" hangingPunct="1">
              <a:buFont typeface="Wingdings 2" pitchFamily="18" charset="2"/>
              <a:buNone/>
            </a:pPr>
            <a:r>
              <a:rPr lang="en-GB" smtClean="0"/>
              <a:t>					- Old Major’s Speech</a:t>
            </a:r>
          </a:p>
          <a:p>
            <a:pPr eaLnBrk="1" hangingPunct="1">
              <a:buFont typeface="Wingdings 2" pitchFamily="18" charset="2"/>
              <a:buNone/>
            </a:pPr>
            <a:r>
              <a:rPr lang="en-GB" smtClean="0"/>
              <a:t>					</a:t>
            </a:r>
            <a:r>
              <a:rPr lang="en-GB" i="1" smtClean="0"/>
              <a:t>(TIP: Think about what Old Major intended 					for the farm, and what happened instead; 					the 7 commandments, how they change)</a:t>
            </a:r>
          </a:p>
          <a:p>
            <a:pPr eaLnBrk="1" hangingPunct="1">
              <a:buFont typeface="Wingdings 2" pitchFamily="18" charset="2"/>
              <a:buNone/>
            </a:pPr>
            <a:r>
              <a:rPr lang="en-GB" smtClean="0"/>
              <a:t>					- Boxer</a:t>
            </a:r>
          </a:p>
          <a:p>
            <a:pPr eaLnBrk="1" hangingPunct="1">
              <a:buFont typeface="Wingdings 2" pitchFamily="18" charset="2"/>
              <a:buNone/>
            </a:pPr>
            <a:r>
              <a:rPr lang="en-GB" smtClean="0"/>
              <a:t>					</a:t>
            </a:r>
            <a:r>
              <a:rPr lang="en-GB" i="1" smtClean="0"/>
              <a:t>(TIP: Think about how Boxer contributes to 				the farm; his wishes for retirement; what 					he is sold for)</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a:lstStyle/>
          <a:p>
            <a:r>
              <a:rPr lang="en-GB" i="1" smtClean="0"/>
              <a:t>Animal Farm </a:t>
            </a:r>
            <a:r>
              <a:rPr lang="en-GB" smtClean="0"/>
              <a:t>by George Orwell</a:t>
            </a:r>
          </a:p>
        </p:txBody>
      </p:sp>
      <p:sp>
        <p:nvSpPr>
          <p:cNvPr id="3" name="Content Placeholder 2"/>
          <p:cNvSpPr>
            <a:spLocks noGrp="1"/>
          </p:cNvSpPr>
          <p:nvPr>
            <p:ph idx="1"/>
          </p:nvPr>
        </p:nvSpPr>
        <p:spPr/>
        <p:txBody>
          <a:bodyPr/>
          <a:lstStyle/>
          <a:p>
            <a:pPr marL="0" indent="0">
              <a:buFont typeface="Wingdings 2" pitchFamily="18" charset="2"/>
              <a:buNone/>
              <a:defRPr/>
            </a:pPr>
            <a:r>
              <a:rPr lang="en-GB" dirty="0" smtClean="0"/>
              <a:t>Lesson Objectives</a:t>
            </a:r>
          </a:p>
          <a:p>
            <a:pPr>
              <a:defRPr/>
            </a:pPr>
            <a:r>
              <a:rPr lang="en-GB" dirty="0" smtClean="0"/>
              <a:t>Looking at key quotations from the novel</a:t>
            </a:r>
          </a:p>
          <a:p>
            <a:pPr>
              <a:defRPr/>
            </a:pPr>
            <a:r>
              <a:rPr lang="en-GB" dirty="0"/>
              <a:t>A</a:t>
            </a:r>
            <a:r>
              <a:rPr lang="en-GB" dirty="0" smtClean="0"/>
              <a:t>nalysing these quotations with reference to their context and meaning</a:t>
            </a:r>
          </a:p>
          <a:p>
            <a:pPr>
              <a:defRPr/>
            </a:pPr>
            <a:endParaRPr lang="en-GB"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3"/>
          <p:cNvSpPr>
            <a:spLocks noGrp="1"/>
          </p:cNvSpPr>
          <p:nvPr>
            <p:ph type="title"/>
          </p:nvPr>
        </p:nvSpPr>
        <p:spPr/>
        <p:txBody>
          <a:bodyPr/>
          <a:lstStyle/>
          <a:p>
            <a:pPr algn="ctr"/>
            <a:r>
              <a:rPr lang="en-GB" i="1" smtClean="0"/>
              <a:t>Animal Farm </a:t>
            </a:r>
            <a:r>
              <a:rPr lang="en-GB" smtClean="0"/>
              <a:t>- Quotations</a:t>
            </a:r>
          </a:p>
        </p:txBody>
      </p:sp>
      <p:sp>
        <p:nvSpPr>
          <p:cNvPr id="45058" name="Content Placeholder 4"/>
          <p:cNvSpPr>
            <a:spLocks noGrp="1"/>
          </p:cNvSpPr>
          <p:nvPr>
            <p:ph idx="1"/>
          </p:nvPr>
        </p:nvSpPr>
        <p:spPr/>
        <p:txBody>
          <a:bodyPr/>
          <a:lstStyle/>
          <a:p>
            <a:endParaRPr lang="en-GB" smtClean="0"/>
          </a:p>
          <a:p>
            <a:endParaRPr lang="en-GB" smtClean="0"/>
          </a:p>
          <a:p>
            <a:endParaRPr lang="en-GB" smtClean="0"/>
          </a:p>
          <a:p>
            <a:endParaRPr lang="en-GB" smtClean="0"/>
          </a:p>
          <a:p>
            <a:r>
              <a:rPr lang="en-GB" smtClean="0"/>
              <a:t>Look back at the very first Examples worksheet we completed</a:t>
            </a:r>
          </a:p>
          <a:p>
            <a:endParaRPr lang="en-GB" smtClean="0"/>
          </a:p>
          <a:p>
            <a:r>
              <a:rPr lang="en-GB" smtClean="0"/>
              <a:t>What quotations from the novel do you remember?</a:t>
            </a:r>
          </a:p>
          <a:p>
            <a:endParaRPr lang="en-GB" smtClean="0"/>
          </a:p>
          <a:p>
            <a:r>
              <a:rPr lang="en-GB" smtClean="0"/>
              <a:t>Why do you think these quotations are important?</a:t>
            </a:r>
          </a:p>
        </p:txBody>
      </p:sp>
      <p:pic>
        <p:nvPicPr>
          <p:cNvPr id="45059" name="Picture 2"/>
          <p:cNvPicPr>
            <a:picLocks noChangeAspect="1" noChangeArrowheads="1"/>
          </p:cNvPicPr>
          <p:nvPr/>
        </p:nvPicPr>
        <p:blipFill>
          <a:blip r:embed="rId2"/>
          <a:srcRect/>
          <a:stretch>
            <a:fillRect/>
          </a:stretch>
        </p:blipFill>
        <p:spPr bwMode="auto">
          <a:xfrm>
            <a:off x="3348038" y="1628775"/>
            <a:ext cx="1963737" cy="1609725"/>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xfrm>
            <a:off x="0" y="0"/>
            <a:ext cx="1944688" cy="576263"/>
          </a:xfrm>
        </p:spPr>
        <p:txBody>
          <a:bodyPr/>
          <a:lstStyle/>
          <a:p>
            <a:pPr algn="ctr"/>
            <a:r>
              <a:rPr lang="en-GB" sz="2400" b="1" u="sng" smtClean="0"/>
              <a:t>Example</a:t>
            </a:r>
          </a:p>
        </p:txBody>
      </p:sp>
      <p:sp>
        <p:nvSpPr>
          <p:cNvPr id="46082" name="Content Placeholder 2"/>
          <p:cNvSpPr>
            <a:spLocks noGrp="1"/>
          </p:cNvSpPr>
          <p:nvPr>
            <p:ph idx="1"/>
          </p:nvPr>
        </p:nvSpPr>
        <p:spPr>
          <a:xfrm>
            <a:off x="1042988" y="115888"/>
            <a:ext cx="7124700" cy="6626225"/>
          </a:xfrm>
        </p:spPr>
        <p:txBody>
          <a:bodyPr/>
          <a:lstStyle/>
          <a:p>
            <a:pPr algn="ctr">
              <a:defRPr/>
            </a:pPr>
            <a:r>
              <a:rPr lang="en-GB" sz="2000" b="1" dirty="0" smtClean="0"/>
              <a:t>The descriptions of the slaughters </a:t>
            </a:r>
          </a:p>
          <a:p>
            <a:pPr marL="0" indent="0">
              <a:buFont typeface="Wingdings 2" pitchFamily="18" charset="2"/>
              <a:buNone/>
              <a:defRPr/>
            </a:pPr>
            <a:endParaRPr lang="en-GB" b="1" dirty="0" smtClean="0"/>
          </a:p>
          <a:p>
            <a:pPr marL="0" indent="0">
              <a:buFont typeface="Wingdings 2" pitchFamily="18" charset="2"/>
              <a:buNone/>
              <a:defRPr/>
            </a:pPr>
            <a:r>
              <a:rPr lang="en-GB" dirty="0" smtClean="0"/>
              <a:t>“Immediately the dogs bounded forward, </a:t>
            </a:r>
            <a:r>
              <a:rPr lang="en-GB" b="1" u="sng" dirty="0" smtClean="0"/>
              <a:t>seized</a:t>
            </a:r>
            <a:r>
              <a:rPr lang="en-GB" dirty="0" smtClean="0"/>
              <a:t> four of the </a:t>
            </a:r>
            <a:r>
              <a:rPr lang="en-GB" b="1" u="sng" dirty="0" smtClean="0"/>
              <a:t>pigs</a:t>
            </a:r>
            <a:r>
              <a:rPr lang="en-GB" dirty="0" smtClean="0"/>
              <a:t> by the ear and dragged them, </a:t>
            </a:r>
            <a:r>
              <a:rPr lang="en-GB" b="1" u="sng" dirty="0" smtClean="0"/>
              <a:t>squealing with pain and terror</a:t>
            </a:r>
            <a:r>
              <a:rPr lang="en-GB" dirty="0" smtClean="0"/>
              <a:t>, to Napoleon’s feet.”</a:t>
            </a:r>
          </a:p>
          <a:p>
            <a:pPr marL="0" indent="0">
              <a:buFont typeface="Wingdings 2" pitchFamily="18" charset="2"/>
              <a:buNone/>
              <a:defRPr/>
            </a:pPr>
            <a:endParaRPr lang="en-GB" dirty="0" smtClean="0"/>
          </a:p>
          <a:p>
            <a:pPr marL="0" indent="0">
              <a:buFontTx/>
              <a:buChar char="-"/>
              <a:defRPr/>
            </a:pPr>
            <a:endParaRPr lang="en-GB" dirty="0" smtClean="0"/>
          </a:p>
          <a:p>
            <a:pPr marL="0" indent="0">
              <a:buFont typeface="Wingdings 2" pitchFamily="18" charset="2"/>
              <a:buNone/>
              <a:defRPr/>
            </a:pPr>
            <a:r>
              <a:rPr lang="en-GB" dirty="0" smtClean="0"/>
              <a:t>“When they had finished their confessions </a:t>
            </a:r>
            <a:r>
              <a:rPr lang="en-GB" b="1" u="sng" dirty="0" smtClean="0"/>
              <a:t>the dogs promptly tore their throats out</a:t>
            </a:r>
            <a:r>
              <a:rPr lang="en-GB" dirty="0" smtClean="0"/>
              <a:t>, and </a:t>
            </a:r>
            <a:r>
              <a:rPr lang="en-GB" b="1" u="sng" dirty="0" smtClean="0"/>
              <a:t>in a terrible voice Napoleon demanded</a:t>
            </a:r>
            <a:r>
              <a:rPr lang="en-GB" dirty="0" smtClean="0"/>
              <a:t> whether any other animal had anything to confess.”</a:t>
            </a:r>
          </a:p>
          <a:p>
            <a:pPr marL="0" indent="0">
              <a:buFontTx/>
              <a:buChar char="-"/>
              <a:defRPr/>
            </a:pPr>
            <a:endParaRPr lang="en-GB" dirty="0" smtClean="0"/>
          </a:p>
          <a:p>
            <a:pPr marL="0" indent="0">
              <a:buFontTx/>
              <a:buChar char="-"/>
              <a:defRPr/>
            </a:pPr>
            <a:endParaRPr lang="en-GB" dirty="0"/>
          </a:p>
          <a:p>
            <a:pPr marL="0" indent="0">
              <a:buFont typeface="Wingdings 2" pitchFamily="18" charset="2"/>
              <a:buNone/>
              <a:defRPr/>
            </a:pPr>
            <a:r>
              <a:rPr lang="en-GB" dirty="0" smtClean="0"/>
              <a:t>“And so the tale of executions went on, until there was </a:t>
            </a:r>
            <a:r>
              <a:rPr lang="en-GB" b="1" u="sng" dirty="0" smtClean="0"/>
              <a:t>a pile of corpses</a:t>
            </a:r>
            <a:r>
              <a:rPr lang="en-GB" dirty="0" smtClean="0"/>
              <a:t> lying before Napoleon’s feet and </a:t>
            </a:r>
            <a:r>
              <a:rPr lang="en-GB" b="1" u="sng" dirty="0" smtClean="0"/>
              <a:t>the air was heavy with the smell of blood</a:t>
            </a:r>
            <a:r>
              <a:rPr lang="en-GB" dirty="0" smtClean="0"/>
              <a:t>, which had been </a:t>
            </a:r>
            <a:r>
              <a:rPr lang="en-GB" b="1" u="sng" dirty="0" smtClean="0"/>
              <a:t>unknown there since the expulsion of Jones</a:t>
            </a:r>
            <a:r>
              <a:rPr lang="en-GB" dirty="0" smtClean="0"/>
              <a:t>.”</a:t>
            </a:r>
            <a:endParaRPr lang="en-GB" dirty="0"/>
          </a:p>
          <a:p>
            <a:pPr marL="0" indent="0">
              <a:buFontTx/>
              <a:buChar char="-"/>
              <a:defRPr/>
            </a:pPr>
            <a:endParaRPr lang="en-GB" dirty="0" smtClean="0"/>
          </a:p>
          <a:p>
            <a:pPr marL="0" indent="0">
              <a:buFont typeface="Wingdings 2" pitchFamily="18" charset="2"/>
              <a:buNone/>
              <a:defRPr/>
            </a:pPr>
            <a:endParaRPr lang="en-GB"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1009650" y="676275"/>
            <a:ext cx="7123113" cy="923925"/>
          </a:xfrm>
        </p:spPr>
        <p:txBody>
          <a:bodyPr/>
          <a:lstStyle/>
          <a:p>
            <a:pPr algn="ctr"/>
            <a:r>
              <a:rPr lang="en-GB" i="1" smtClean="0"/>
              <a:t>Animal Farm </a:t>
            </a:r>
            <a:r>
              <a:rPr lang="en-GB" smtClean="0"/>
              <a:t>- Quotations</a:t>
            </a:r>
          </a:p>
        </p:txBody>
      </p:sp>
      <p:sp>
        <p:nvSpPr>
          <p:cNvPr id="47106" name="Content Placeholder 2"/>
          <p:cNvSpPr>
            <a:spLocks noGrp="1"/>
          </p:cNvSpPr>
          <p:nvPr>
            <p:ph sz="half" idx="1"/>
          </p:nvPr>
        </p:nvSpPr>
        <p:spPr>
          <a:xfrm>
            <a:off x="1009650" y="1809750"/>
            <a:ext cx="3471863" cy="4787900"/>
          </a:xfrm>
        </p:spPr>
        <p:txBody>
          <a:bodyPr>
            <a:normAutofit lnSpcReduction="10000"/>
          </a:bodyPr>
          <a:lstStyle/>
          <a:p>
            <a:pPr>
              <a:lnSpc>
                <a:spcPct val="70000"/>
              </a:lnSpc>
              <a:defRPr/>
            </a:pPr>
            <a:r>
              <a:rPr lang="en-GB" smtClean="0"/>
              <a:t>Take a Quotations worksheet</a:t>
            </a:r>
          </a:p>
          <a:p>
            <a:pPr>
              <a:lnSpc>
                <a:spcPct val="70000"/>
              </a:lnSpc>
              <a:defRPr/>
            </a:pPr>
            <a:r>
              <a:rPr lang="en-GB" smtClean="0"/>
              <a:t>Work in pairs to analyse quotations from the following:</a:t>
            </a:r>
          </a:p>
          <a:p>
            <a:pPr>
              <a:lnSpc>
                <a:spcPct val="70000"/>
              </a:lnSpc>
              <a:buFont typeface="Wingdings 2" pitchFamily="18" charset="2"/>
              <a:buNone/>
              <a:defRPr/>
            </a:pPr>
            <a:endParaRPr lang="en-GB" sz="1600" smtClean="0"/>
          </a:p>
          <a:p>
            <a:pPr>
              <a:lnSpc>
                <a:spcPct val="70000"/>
              </a:lnSpc>
              <a:buFont typeface="Wingdings 2" pitchFamily="18" charset="2"/>
              <a:buNone/>
              <a:defRPr/>
            </a:pPr>
            <a:r>
              <a:rPr lang="en-GB" sz="1600" b="1" smtClean="0"/>
              <a:t>- </a:t>
            </a:r>
            <a:r>
              <a:rPr lang="en-GB" b="1" smtClean="0"/>
              <a:t>Old Major’s speech </a:t>
            </a:r>
          </a:p>
          <a:p>
            <a:pPr>
              <a:lnSpc>
                <a:spcPct val="70000"/>
              </a:lnSpc>
              <a:buFont typeface="Wingdings 2" pitchFamily="18" charset="2"/>
              <a:buNone/>
              <a:defRPr/>
            </a:pPr>
            <a:r>
              <a:rPr lang="en-GB" i="1" smtClean="0"/>
              <a:t>(TIP: Look at how he describes the humans; the warnings he gives to the other animals)</a:t>
            </a:r>
          </a:p>
          <a:p>
            <a:pPr>
              <a:lnSpc>
                <a:spcPct val="70000"/>
              </a:lnSpc>
              <a:buFont typeface="Wingdings 2" pitchFamily="18" charset="2"/>
              <a:buNone/>
              <a:defRPr/>
            </a:pPr>
            <a:r>
              <a:rPr lang="en-GB" smtClean="0"/>
              <a:t>					</a:t>
            </a:r>
          </a:p>
          <a:p>
            <a:pPr>
              <a:lnSpc>
                <a:spcPct val="70000"/>
              </a:lnSpc>
              <a:buFont typeface="Wingdings 2" pitchFamily="18" charset="2"/>
              <a:buNone/>
              <a:defRPr/>
            </a:pPr>
            <a:r>
              <a:rPr lang="en-GB" b="1" smtClean="0"/>
              <a:t>- Squealer’s propaganda</a:t>
            </a:r>
          </a:p>
          <a:p>
            <a:pPr>
              <a:lnSpc>
                <a:spcPct val="70000"/>
              </a:lnSpc>
              <a:buFont typeface="Wingdings 2" pitchFamily="18" charset="2"/>
              <a:buNone/>
              <a:defRPr/>
            </a:pPr>
            <a:r>
              <a:rPr lang="en-GB" i="1" smtClean="0"/>
              <a:t>(TIP: Look at the way he changes Napoleon’s stance on the windmill; the rewriting of Snowball’s role on the farm)</a:t>
            </a:r>
          </a:p>
          <a:p>
            <a:pPr>
              <a:lnSpc>
                <a:spcPct val="70000"/>
              </a:lnSpc>
              <a:buFont typeface="Wingdings 2" pitchFamily="18" charset="2"/>
              <a:buNone/>
              <a:defRPr/>
            </a:pPr>
            <a:r>
              <a:rPr lang="en-GB" sz="1400" smtClean="0"/>
              <a:t>						</a:t>
            </a:r>
            <a:r>
              <a:rPr lang="en-GB" sz="1000" smtClean="0"/>
              <a:t>				</a:t>
            </a:r>
          </a:p>
        </p:txBody>
      </p:sp>
      <p:sp>
        <p:nvSpPr>
          <p:cNvPr id="47107" name="Content Placeholder 3"/>
          <p:cNvSpPr>
            <a:spLocks noGrp="1"/>
          </p:cNvSpPr>
          <p:nvPr>
            <p:ph sz="half" idx="2"/>
          </p:nvPr>
        </p:nvSpPr>
        <p:spPr>
          <a:xfrm>
            <a:off x="4662488" y="1809750"/>
            <a:ext cx="3470275" cy="4859338"/>
          </a:xfrm>
        </p:spPr>
        <p:txBody>
          <a:bodyPr>
            <a:normAutofit lnSpcReduction="10000"/>
          </a:bodyPr>
          <a:lstStyle/>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r>
              <a:rPr lang="en-GB" b="1" smtClean="0"/>
              <a:t>- The 7 Commandments</a:t>
            </a:r>
          </a:p>
          <a:p>
            <a:pPr marL="0" indent="0">
              <a:lnSpc>
                <a:spcPct val="70000"/>
              </a:lnSpc>
              <a:buFont typeface="Wingdings 2" pitchFamily="18" charset="2"/>
              <a:buNone/>
              <a:defRPr/>
            </a:pPr>
            <a:r>
              <a:rPr lang="en-GB" i="1" smtClean="0"/>
              <a:t>(TIP: Look at how they alter throughout the novel to reflect the pigs taking over the Manor house; the final change to one commandment)</a:t>
            </a:r>
          </a:p>
          <a:p>
            <a:pPr marL="0" indent="0">
              <a:lnSpc>
                <a:spcPct val="70000"/>
              </a:lnSpc>
              <a:buFont typeface="Wingdings 2" pitchFamily="18" charset="2"/>
              <a:buNone/>
              <a:defRPr/>
            </a:pPr>
            <a:endParaRPr lang="en-GB" smtClean="0"/>
          </a:p>
          <a:p>
            <a:pPr marL="0" indent="0">
              <a:lnSpc>
                <a:spcPct val="70000"/>
              </a:lnSpc>
              <a:buFont typeface="Wingdings 2" pitchFamily="18" charset="2"/>
              <a:buNone/>
              <a:defRPr/>
            </a:pPr>
            <a:r>
              <a:rPr lang="en-GB" b="1" smtClean="0"/>
              <a:t>- Boxer and the sheep’s mantras</a:t>
            </a:r>
          </a:p>
          <a:p>
            <a:pPr marL="0" indent="0">
              <a:lnSpc>
                <a:spcPct val="70000"/>
              </a:lnSpc>
              <a:buFont typeface="Wingdings 2" pitchFamily="18" charset="2"/>
              <a:buNone/>
              <a:defRPr/>
            </a:pPr>
            <a:r>
              <a:rPr lang="en-GB" i="1" smtClean="0"/>
              <a:t>(TIP: Think about the repetition and the effect it has; what it tells us about their characters)</a:t>
            </a:r>
          </a:p>
          <a:p>
            <a:pPr marL="0" indent="0">
              <a:lnSpc>
                <a:spcPct val="70000"/>
              </a:lnSpc>
              <a:buFont typeface="Wingdings 2" pitchFamily="18" charset="2"/>
              <a:buNone/>
              <a:defRPr/>
            </a:pPr>
            <a:endParaRPr lang="en-GB" smtClean="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GB" i="1" smtClean="0"/>
              <a:t>Animal Farm </a:t>
            </a:r>
            <a:r>
              <a:rPr lang="en-GB" smtClean="0"/>
              <a:t>by George Orwell</a:t>
            </a:r>
          </a:p>
        </p:txBody>
      </p:sp>
      <p:sp>
        <p:nvSpPr>
          <p:cNvPr id="3" name="Content Placeholder 2"/>
          <p:cNvSpPr>
            <a:spLocks noGrp="1"/>
          </p:cNvSpPr>
          <p:nvPr>
            <p:ph idx="1"/>
          </p:nvPr>
        </p:nvSpPr>
        <p:spPr/>
        <p:txBody>
          <a:bodyPr/>
          <a:lstStyle/>
          <a:p>
            <a:pPr marL="0" indent="0">
              <a:buFont typeface="Wingdings 2" pitchFamily="18" charset="2"/>
              <a:buNone/>
              <a:defRPr/>
            </a:pPr>
            <a:r>
              <a:rPr lang="en-GB" dirty="0" smtClean="0"/>
              <a:t>Lesson Objectives</a:t>
            </a:r>
          </a:p>
          <a:p>
            <a:pPr>
              <a:defRPr/>
            </a:pPr>
            <a:r>
              <a:rPr lang="en-GB" dirty="0" smtClean="0"/>
              <a:t>Continue analysing quotations from the novel, with reference to their context and meaning</a:t>
            </a:r>
          </a:p>
          <a:p>
            <a:pPr>
              <a:defRPr/>
            </a:pPr>
            <a:r>
              <a:rPr lang="en-GB" dirty="0" smtClean="0"/>
              <a:t>Review our responses as a class</a:t>
            </a:r>
          </a:p>
          <a:p>
            <a:pPr>
              <a:defRPr/>
            </a:pPr>
            <a:endParaRPr lang="en-GB"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p:txBody>
          <a:bodyPr/>
          <a:lstStyle/>
          <a:p>
            <a:pPr algn="ctr"/>
            <a:r>
              <a:rPr lang="en-GB" b="1" smtClean="0"/>
              <a:t>3 Steps for Analysing Quotations</a:t>
            </a:r>
            <a:br>
              <a:rPr lang="en-GB" b="1" smtClean="0"/>
            </a:br>
            <a:endParaRPr lang="en-GB" b="1" smtClean="0"/>
          </a:p>
        </p:txBody>
      </p:sp>
      <p:sp>
        <p:nvSpPr>
          <p:cNvPr id="49154" name="Rectangle 3"/>
          <p:cNvSpPr>
            <a:spLocks noGrp="1"/>
          </p:cNvSpPr>
          <p:nvPr>
            <p:ph type="body" idx="1"/>
          </p:nvPr>
        </p:nvSpPr>
        <p:spPr>
          <a:xfrm>
            <a:off x="611188" y="1773238"/>
            <a:ext cx="7666037" cy="4791075"/>
          </a:xfrm>
        </p:spPr>
        <p:txBody>
          <a:bodyPr/>
          <a:lstStyle/>
          <a:p>
            <a:pPr algn="ctr">
              <a:lnSpc>
                <a:spcPct val="90000"/>
              </a:lnSpc>
            </a:pPr>
            <a:r>
              <a:rPr lang="en-GB" sz="2000" smtClean="0"/>
              <a:t>1. Break the sentence down – look at the meaning and connotations of individual words, techniques and phrases, as well as the whole sentence</a:t>
            </a:r>
          </a:p>
          <a:p>
            <a:pPr algn="ctr">
              <a:lnSpc>
                <a:spcPct val="90000"/>
              </a:lnSpc>
              <a:buFont typeface="Wingdings 2" pitchFamily="18" charset="2"/>
              <a:buNone/>
            </a:pPr>
            <a:endParaRPr lang="en-GB" sz="2000" smtClean="0"/>
          </a:p>
          <a:p>
            <a:pPr algn="ctr">
              <a:lnSpc>
                <a:spcPct val="90000"/>
              </a:lnSpc>
              <a:buFont typeface="Wingdings 2" pitchFamily="18" charset="2"/>
              <a:buNone/>
            </a:pPr>
            <a:r>
              <a:rPr lang="en-GB" smtClean="0"/>
              <a:t>e.g. “When they had finished their confessions the dogs </a:t>
            </a:r>
            <a:r>
              <a:rPr lang="en-GB" u="sng" smtClean="0"/>
              <a:t>promptly tore their throats out”</a:t>
            </a:r>
          </a:p>
          <a:p>
            <a:pPr algn="ctr">
              <a:lnSpc>
                <a:spcPct val="90000"/>
              </a:lnSpc>
              <a:buFont typeface="Wingdings 2" pitchFamily="18" charset="2"/>
              <a:buNone/>
            </a:pPr>
            <a:endParaRPr lang="en-GB" u="sng" smtClean="0"/>
          </a:p>
          <a:p>
            <a:pPr algn="ctr">
              <a:lnSpc>
                <a:spcPct val="90000"/>
              </a:lnSpc>
              <a:buFont typeface="Wingdings 2" pitchFamily="18" charset="2"/>
              <a:buNone/>
            </a:pPr>
            <a:r>
              <a:rPr lang="en-GB" smtClean="0"/>
              <a:t>“Promptly” is quite a ‘proper’ word, which contrasts sharply with the messy manner of the executions, and says that they were immediate and without mercy.</a:t>
            </a:r>
          </a:p>
          <a:p>
            <a:pPr algn="ctr">
              <a:lnSpc>
                <a:spcPct val="90000"/>
              </a:lnSpc>
              <a:buFont typeface="Wingdings 2" pitchFamily="18" charset="2"/>
              <a:buNone/>
            </a:pPr>
            <a:endParaRPr lang="en-GB" smtClean="0"/>
          </a:p>
          <a:p>
            <a:pPr algn="ctr">
              <a:lnSpc>
                <a:spcPct val="90000"/>
              </a:lnSpc>
              <a:buFont typeface="Wingdings 2" pitchFamily="18" charset="2"/>
              <a:buNone/>
            </a:pPr>
            <a:r>
              <a:rPr lang="en-GB" smtClean="0"/>
              <a:t>“Tore their throats out” is an incredibly graphic use of IMAGERY, showing the brutality of their deaths, and “tore” emphasises the violence of the execution.</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p:txBody>
          <a:bodyPr/>
          <a:lstStyle/>
          <a:p>
            <a:pPr algn="ctr"/>
            <a:r>
              <a:rPr lang="en-GB" b="1" smtClean="0"/>
              <a:t>3 Steps for Analysing Quotations</a:t>
            </a:r>
            <a:br>
              <a:rPr lang="en-GB" b="1" smtClean="0"/>
            </a:br>
            <a:endParaRPr lang="en-GB" b="1" smtClean="0"/>
          </a:p>
        </p:txBody>
      </p:sp>
      <p:sp>
        <p:nvSpPr>
          <p:cNvPr id="50178" name="Rectangle 3"/>
          <p:cNvSpPr>
            <a:spLocks noGrp="1"/>
          </p:cNvSpPr>
          <p:nvPr>
            <p:ph type="body" idx="1"/>
          </p:nvPr>
        </p:nvSpPr>
        <p:spPr>
          <a:xfrm>
            <a:off x="1042988" y="1773238"/>
            <a:ext cx="7124700" cy="4052887"/>
          </a:xfrm>
        </p:spPr>
        <p:txBody>
          <a:bodyPr/>
          <a:lstStyle/>
          <a:p>
            <a:pPr algn="ctr"/>
            <a:r>
              <a:rPr lang="en-GB" sz="2000" smtClean="0"/>
              <a:t>2. Think about what the whole sentence suggests</a:t>
            </a:r>
          </a:p>
          <a:p>
            <a:pPr algn="ctr">
              <a:buFont typeface="Wingdings 2" pitchFamily="18" charset="2"/>
              <a:buNone/>
            </a:pPr>
            <a:endParaRPr lang="en-GB" sz="2000" smtClean="0"/>
          </a:p>
          <a:p>
            <a:pPr algn="ctr">
              <a:buFont typeface="Wingdings 2" pitchFamily="18" charset="2"/>
              <a:buNone/>
            </a:pPr>
            <a:r>
              <a:rPr lang="en-GB" smtClean="0"/>
              <a:t>e.g. “When they had finished their confessions the dogs promptly tore their throats out”</a:t>
            </a:r>
          </a:p>
          <a:p>
            <a:pPr algn="ctr">
              <a:buFont typeface="Wingdings 2" pitchFamily="18" charset="2"/>
              <a:buNone/>
            </a:pPr>
            <a:endParaRPr lang="en-GB" smtClean="0"/>
          </a:p>
          <a:p>
            <a:pPr algn="ctr">
              <a:buFont typeface="Wingdings 2" pitchFamily="18" charset="2"/>
              <a:buNone/>
            </a:pPr>
            <a:r>
              <a:rPr lang="en-GB" smtClean="0"/>
              <a:t>The sentence shows that there is no delay in doling out ‘justice’ to the pigs, and gives a sense of a lack of justice in their fates.</a:t>
            </a:r>
          </a:p>
          <a:p>
            <a:pPr algn="ctr">
              <a:buFont typeface="Wingdings 2" pitchFamily="18" charset="2"/>
              <a:buNone/>
            </a:pPr>
            <a:endParaRPr lang="en-GB" smtClean="0"/>
          </a:p>
          <a:p>
            <a:pPr algn="ctr">
              <a:buFont typeface="Wingdings 2" pitchFamily="18" charset="2"/>
              <a:buNone/>
            </a:pPr>
            <a:endParaRPr lang="en-GB" sz="2000" smtClean="0"/>
          </a:p>
          <a:p>
            <a:pPr>
              <a:buFont typeface="Wingdings 2" pitchFamily="18" charset="2"/>
              <a:buNone/>
            </a:pPr>
            <a:endParaRPr lang="en-GB" smtClean="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p:txBody>
          <a:bodyPr/>
          <a:lstStyle/>
          <a:p>
            <a:pPr algn="ctr"/>
            <a:r>
              <a:rPr lang="en-GB" b="1" smtClean="0"/>
              <a:t>3 Steps for Analysing Quotations</a:t>
            </a:r>
            <a:br>
              <a:rPr lang="en-GB" b="1" smtClean="0"/>
            </a:br>
            <a:endParaRPr lang="en-GB" b="1" smtClean="0"/>
          </a:p>
        </p:txBody>
      </p:sp>
      <p:sp>
        <p:nvSpPr>
          <p:cNvPr id="51202" name="Rectangle 3"/>
          <p:cNvSpPr>
            <a:spLocks noGrp="1"/>
          </p:cNvSpPr>
          <p:nvPr>
            <p:ph type="body" idx="1"/>
          </p:nvPr>
        </p:nvSpPr>
        <p:spPr/>
        <p:txBody>
          <a:bodyPr/>
          <a:lstStyle/>
          <a:p>
            <a:pPr algn="ctr"/>
            <a:r>
              <a:rPr lang="en-GB" sz="2000" smtClean="0"/>
              <a:t>3. Comment on the context of the quotation</a:t>
            </a:r>
          </a:p>
          <a:p>
            <a:endParaRPr lang="en-GB" sz="2000" smtClean="0"/>
          </a:p>
          <a:p>
            <a:pPr algn="ctr">
              <a:buFont typeface="Wingdings 2" pitchFamily="18" charset="2"/>
              <a:buNone/>
            </a:pPr>
            <a:r>
              <a:rPr lang="en-GB" smtClean="0"/>
              <a:t>e.g. “When they had finished their confessions the dogs promptly tore their throats out”</a:t>
            </a:r>
          </a:p>
          <a:p>
            <a:pPr>
              <a:buFont typeface="Wingdings 2" pitchFamily="18" charset="2"/>
              <a:buNone/>
            </a:pPr>
            <a:endParaRPr lang="en-GB" smtClean="0"/>
          </a:p>
          <a:p>
            <a:pPr algn="ctr">
              <a:buFont typeface="Wingdings 2" pitchFamily="18" charset="2"/>
              <a:buNone/>
            </a:pPr>
            <a:r>
              <a:rPr lang="en-GB" smtClean="0"/>
              <a:t>The violence and swiftness of the executions highlights the extent that Napoleon is willing to go to to maintain power – he has turned on his own kind, and is now using fear and violence as a means of controlling the animals.</a:t>
            </a:r>
          </a:p>
          <a:p>
            <a:pPr algn="ctr">
              <a:buFont typeface="Wingdings 2" pitchFamily="18" charset="2"/>
              <a:buNone/>
            </a:pPr>
            <a:endParaRPr lang="en-GB" smtClean="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a:xfrm>
            <a:off x="1009650" y="676275"/>
            <a:ext cx="7123113" cy="923925"/>
          </a:xfrm>
        </p:spPr>
        <p:txBody>
          <a:bodyPr/>
          <a:lstStyle/>
          <a:p>
            <a:pPr algn="ctr"/>
            <a:r>
              <a:rPr lang="en-GB" i="1" smtClean="0"/>
              <a:t>Animal Farm </a:t>
            </a:r>
            <a:r>
              <a:rPr lang="en-GB" smtClean="0"/>
              <a:t>- Quotations</a:t>
            </a:r>
          </a:p>
        </p:txBody>
      </p:sp>
      <p:sp>
        <p:nvSpPr>
          <p:cNvPr id="52226" name="Content Placeholder 2"/>
          <p:cNvSpPr>
            <a:spLocks noGrp="1"/>
          </p:cNvSpPr>
          <p:nvPr>
            <p:ph sz="half" idx="1"/>
          </p:nvPr>
        </p:nvSpPr>
        <p:spPr>
          <a:xfrm>
            <a:off x="1009650" y="1809750"/>
            <a:ext cx="3471863" cy="4787900"/>
          </a:xfrm>
        </p:spPr>
        <p:txBody>
          <a:bodyPr>
            <a:normAutofit lnSpcReduction="10000"/>
          </a:bodyPr>
          <a:lstStyle/>
          <a:p>
            <a:pPr>
              <a:lnSpc>
                <a:spcPct val="70000"/>
              </a:lnSpc>
              <a:defRPr/>
            </a:pPr>
            <a:r>
              <a:rPr lang="en-GB" smtClean="0"/>
              <a:t>Take a Quotations worksheet</a:t>
            </a:r>
          </a:p>
          <a:p>
            <a:pPr>
              <a:lnSpc>
                <a:spcPct val="70000"/>
              </a:lnSpc>
              <a:defRPr/>
            </a:pPr>
            <a:r>
              <a:rPr lang="en-GB" smtClean="0"/>
              <a:t>Work in pairs to analyse quotations from the following:</a:t>
            </a:r>
          </a:p>
          <a:p>
            <a:pPr>
              <a:lnSpc>
                <a:spcPct val="70000"/>
              </a:lnSpc>
              <a:buFont typeface="Wingdings 2" pitchFamily="18" charset="2"/>
              <a:buNone/>
              <a:defRPr/>
            </a:pPr>
            <a:endParaRPr lang="en-GB" sz="1600" smtClean="0"/>
          </a:p>
          <a:p>
            <a:pPr>
              <a:lnSpc>
                <a:spcPct val="70000"/>
              </a:lnSpc>
              <a:buFont typeface="Wingdings 2" pitchFamily="18" charset="2"/>
              <a:buNone/>
              <a:defRPr/>
            </a:pPr>
            <a:r>
              <a:rPr lang="en-GB" b="1" smtClean="0"/>
              <a:t>- Old Major’s speech </a:t>
            </a:r>
          </a:p>
          <a:p>
            <a:pPr>
              <a:lnSpc>
                <a:spcPct val="70000"/>
              </a:lnSpc>
              <a:buFont typeface="Wingdings 2" pitchFamily="18" charset="2"/>
              <a:buNone/>
              <a:defRPr/>
            </a:pPr>
            <a:r>
              <a:rPr lang="en-GB" i="1" smtClean="0"/>
              <a:t>(TIP: Look at how he describes the humans; the warnings he gives to the other animals)</a:t>
            </a:r>
          </a:p>
          <a:p>
            <a:pPr>
              <a:lnSpc>
                <a:spcPct val="70000"/>
              </a:lnSpc>
              <a:buFont typeface="Wingdings 2" pitchFamily="18" charset="2"/>
              <a:buNone/>
              <a:defRPr/>
            </a:pPr>
            <a:r>
              <a:rPr lang="en-GB" smtClean="0"/>
              <a:t>					</a:t>
            </a:r>
          </a:p>
          <a:p>
            <a:pPr>
              <a:lnSpc>
                <a:spcPct val="70000"/>
              </a:lnSpc>
              <a:buFont typeface="Wingdings 2" pitchFamily="18" charset="2"/>
              <a:buNone/>
              <a:defRPr/>
            </a:pPr>
            <a:r>
              <a:rPr lang="en-GB" b="1" smtClean="0"/>
              <a:t>- Squealer’s propaganda</a:t>
            </a:r>
          </a:p>
          <a:p>
            <a:pPr>
              <a:lnSpc>
                <a:spcPct val="70000"/>
              </a:lnSpc>
              <a:buFont typeface="Wingdings 2" pitchFamily="18" charset="2"/>
              <a:buNone/>
              <a:defRPr/>
            </a:pPr>
            <a:r>
              <a:rPr lang="en-GB" i="1" smtClean="0"/>
              <a:t>(TIP: Look at the way he changes Napoleon’s stance on the windmill; the rewriting of Snowball’s role on the farm)</a:t>
            </a:r>
          </a:p>
          <a:p>
            <a:pPr>
              <a:lnSpc>
                <a:spcPct val="70000"/>
              </a:lnSpc>
              <a:buFont typeface="Wingdings 2" pitchFamily="18" charset="2"/>
              <a:buNone/>
              <a:defRPr/>
            </a:pPr>
            <a:r>
              <a:rPr lang="en-GB" sz="1400" smtClean="0"/>
              <a:t>						</a:t>
            </a:r>
            <a:r>
              <a:rPr lang="en-GB" sz="1000" smtClean="0"/>
              <a:t>				</a:t>
            </a:r>
          </a:p>
        </p:txBody>
      </p:sp>
      <p:sp>
        <p:nvSpPr>
          <p:cNvPr id="52227" name="Content Placeholder 3"/>
          <p:cNvSpPr>
            <a:spLocks noGrp="1"/>
          </p:cNvSpPr>
          <p:nvPr>
            <p:ph sz="half" idx="2"/>
          </p:nvPr>
        </p:nvSpPr>
        <p:spPr>
          <a:xfrm>
            <a:off x="4662488" y="1809750"/>
            <a:ext cx="3470275" cy="4859338"/>
          </a:xfrm>
        </p:spPr>
        <p:txBody>
          <a:bodyPr>
            <a:normAutofit lnSpcReduction="10000"/>
          </a:bodyPr>
          <a:lstStyle/>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r>
              <a:rPr lang="en-GB" b="1" smtClean="0"/>
              <a:t>- The 7 Commandments</a:t>
            </a:r>
          </a:p>
          <a:p>
            <a:pPr marL="0" indent="0">
              <a:lnSpc>
                <a:spcPct val="70000"/>
              </a:lnSpc>
              <a:buFont typeface="Wingdings 2" pitchFamily="18" charset="2"/>
              <a:buNone/>
              <a:defRPr/>
            </a:pPr>
            <a:r>
              <a:rPr lang="en-GB" i="1" smtClean="0"/>
              <a:t>(TIP: Look at how they alter throughout the novel to reflect the pigs taking over the Manor house; the final change to one commandment)</a:t>
            </a:r>
          </a:p>
          <a:p>
            <a:pPr marL="0" indent="0">
              <a:lnSpc>
                <a:spcPct val="70000"/>
              </a:lnSpc>
              <a:buFont typeface="Wingdings 2" pitchFamily="18" charset="2"/>
              <a:buNone/>
              <a:defRPr/>
            </a:pPr>
            <a:endParaRPr lang="en-GB" smtClean="0"/>
          </a:p>
          <a:p>
            <a:pPr marL="0" indent="0">
              <a:lnSpc>
                <a:spcPct val="70000"/>
              </a:lnSpc>
              <a:buFont typeface="Wingdings 2" pitchFamily="18" charset="2"/>
              <a:buNone/>
              <a:defRPr/>
            </a:pPr>
            <a:r>
              <a:rPr lang="en-GB" b="1" smtClean="0"/>
              <a:t>- Boxer and the sheep’s mantras</a:t>
            </a:r>
          </a:p>
          <a:p>
            <a:pPr marL="0" indent="0">
              <a:lnSpc>
                <a:spcPct val="70000"/>
              </a:lnSpc>
              <a:buFont typeface="Wingdings 2" pitchFamily="18" charset="2"/>
              <a:buNone/>
              <a:defRPr/>
            </a:pPr>
            <a:r>
              <a:rPr lang="en-GB" i="1" smtClean="0"/>
              <a:t>(TIP: Think about the repetition and the effect it has; what it tells us about their characters)</a:t>
            </a:r>
          </a:p>
          <a:p>
            <a:pPr marL="0" indent="0">
              <a:lnSpc>
                <a:spcPct val="70000"/>
              </a:lnSpc>
              <a:buFont typeface="Wingdings 2" pitchFamily="18" charset="2"/>
              <a:buNone/>
              <a:defRPr/>
            </a:pPr>
            <a:endParaRPr lang="en-GB"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332656"/>
            <a:ext cx="7124700" cy="923925"/>
          </a:xfrm>
        </p:spPr>
        <p:txBody>
          <a:bodyPr/>
          <a:lstStyle/>
          <a:p>
            <a:pPr algn="ctr"/>
            <a:r>
              <a:rPr lang="en-GB" i="1" dirty="0" smtClean="0"/>
              <a:t>Animal Farm </a:t>
            </a:r>
            <a:r>
              <a:rPr lang="en-GB" dirty="0" smtClean="0"/>
              <a:t>as an Allegory</a:t>
            </a:r>
            <a:endParaRPr lang="en-GB" dirty="0"/>
          </a:p>
        </p:txBody>
      </p:sp>
      <p:sp>
        <p:nvSpPr>
          <p:cNvPr id="3" name="Content Placeholder 2"/>
          <p:cNvSpPr>
            <a:spLocks noGrp="1"/>
          </p:cNvSpPr>
          <p:nvPr>
            <p:ph idx="1"/>
          </p:nvPr>
        </p:nvSpPr>
        <p:spPr>
          <a:xfrm>
            <a:off x="4067944" y="1268760"/>
            <a:ext cx="4896544" cy="5472607"/>
          </a:xfrm>
        </p:spPr>
        <p:txBody>
          <a:bodyPr/>
          <a:lstStyle/>
          <a:p>
            <a:r>
              <a:rPr lang="en-GB" dirty="0"/>
              <a:t>Once in power, Stalin </a:t>
            </a:r>
            <a:r>
              <a:rPr lang="en-GB" dirty="0" smtClean="0"/>
              <a:t>began move the Soviet </a:t>
            </a:r>
            <a:r>
              <a:rPr lang="en-GB" dirty="0"/>
              <a:t>Union into the modern industrial age. </a:t>
            </a:r>
            <a:endParaRPr lang="en-GB" dirty="0" smtClean="0"/>
          </a:p>
          <a:p>
            <a:r>
              <a:rPr lang="en-GB" dirty="0" smtClean="0"/>
              <a:t>His government </a:t>
            </a:r>
            <a:r>
              <a:rPr lang="en-GB" dirty="0"/>
              <a:t>seized land in order to create </a:t>
            </a:r>
            <a:r>
              <a:rPr lang="en-GB" dirty="0" smtClean="0"/>
              <a:t>collective farms. </a:t>
            </a:r>
          </a:p>
          <a:p>
            <a:r>
              <a:rPr lang="en-GB" dirty="0" smtClean="0"/>
              <a:t>To </a:t>
            </a:r>
            <a:r>
              <a:rPr lang="en-GB" dirty="0"/>
              <a:t>counter </a:t>
            </a:r>
            <a:r>
              <a:rPr lang="en-GB" dirty="0" smtClean="0"/>
              <a:t>resistance, as many </a:t>
            </a:r>
            <a:r>
              <a:rPr lang="en-GB" dirty="0"/>
              <a:t>peasants refused to give up their </a:t>
            </a:r>
            <a:r>
              <a:rPr lang="en-GB" dirty="0" smtClean="0"/>
              <a:t>land</a:t>
            </a:r>
            <a:r>
              <a:rPr lang="en-GB" dirty="0"/>
              <a:t>,</a:t>
            </a:r>
            <a:r>
              <a:rPr lang="en-GB" dirty="0" smtClean="0"/>
              <a:t> Stalin used </a:t>
            </a:r>
            <a:r>
              <a:rPr lang="en-GB" dirty="0"/>
              <a:t>vicious military tactics. </a:t>
            </a:r>
            <a:endParaRPr lang="en-GB" dirty="0" smtClean="0"/>
          </a:p>
          <a:p>
            <a:r>
              <a:rPr lang="en-GB" dirty="0" smtClean="0"/>
              <a:t>Rigged </a:t>
            </a:r>
            <a:r>
              <a:rPr lang="en-GB" dirty="0"/>
              <a:t>trials led to </a:t>
            </a:r>
            <a:r>
              <a:rPr lang="en-GB" dirty="0" smtClean="0"/>
              <a:t>executions of </a:t>
            </a:r>
            <a:r>
              <a:rPr lang="en-GB" dirty="0"/>
              <a:t>an estimated 20 million </a:t>
            </a:r>
            <a:r>
              <a:rPr lang="en-GB" dirty="0" smtClean="0"/>
              <a:t>government officials </a:t>
            </a:r>
            <a:r>
              <a:rPr lang="en-GB" dirty="0"/>
              <a:t>and ordinary citizens. </a:t>
            </a:r>
            <a:endParaRPr lang="en-GB" dirty="0" smtClean="0"/>
          </a:p>
          <a:p>
            <a:r>
              <a:rPr lang="en-GB" dirty="0" smtClean="0"/>
              <a:t>The government controlled </a:t>
            </a:r>
            <a:r>
              <a:rPr lang="en-GB" dirty="0"/>
              <a:t>the flow and content of information </a:t>
            </a:r>
            <a:r>
              <a:rPr lang="en-GB" dirty="0" smtClean="0"/>
              <a:t>to the </a:t>
            </a:r>
            <a:r>
              <a:rPr lang="en-GB" dirty="0"/>
              <a:t>people, and all but outlawed churches.</a:t>
            </a: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268760"/>
            <a:ext cx="1795581" cy="1298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2780928"/>
            <a:ext cx="1790784" cy="213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5052748"/>
            <a:ext cx="250507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386849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r>
              <a:rPr lang="en-GB" i="1" smtClean="0"/>
              <a:t>Animal Farm </a:t>
            </a:r>
            <a:r>
              <a:rPr lang="en-GB" smtClean="0"/>
              <a:t>by George Orwell</a:t>
            </a:r>
          </a:p>
        </p:txBody>
      </p:sp>
      <p:sp>
        <p:nvSpPr>
          <p:cNvPr id="53250" name="Content Placeholder 2"/>
          <p:cNvSpPr>
            <a:spLocks noGrp="1"/>
          </p:cNvSpPr>
          <p:nvPr>
            <p:ph idx="1"/>
          </p:nvPr>
        </p:nvSpPr>
        <p:spPr/>
        <p:txBody>
          <a:bodyPr/>
          <a:lstStyle/>
          <a:p>
            <a:pPr marL="0" indent="0">
              <a:buFont typeface="Wingdings 2" pitchFamily="18" charset="2"/>
              <a:buNone/>
              <a:defRPr/>
            </a:pPr>
            <a:r>
              <a:rPr lang="en-GB" dirty="0" smtClean="0"/>
              <a:t>Lesson Objectives:</a:t>
            </a:r>
          </a:p>
          <a:p>
            <a:pPr>
              <a:defRPr/>
            </a:pPr>
            <a:r>
              <a:rPr lang="en-GB" dirty="0" smtClean="0"/>
              <a:t>Finish </a:t>
            </a:r>
            <a:r>
              <a:rPr lang="en-GB" dirty="0"/>
              <a:t>analysing quotations from the novel, with reference to their context and </a:t>
            </a:r>
            <a:r>
              <a:rPr lang="en-GB" dirty="0" smtClean="0"/>
              <a:t>meaning</a:t>
            </a:r>
          </a:p>
          <a:p>
            <a:pPr>
              <a:defRPr/>
            </a:pPr>
            <a:r>
              <a:rPr lang="en-GB" dirty="0" smtClean="0"/>
              <a:t>Work in groups to share and discuss your analysis</a:t>
            </a:r>
          </a:p>
          <a:p>
            <a:pPr>
              <a:defRPr/>
            </a:pPr>
            <a:endParaRPr lang="en-GB" dirty="0" smtClean="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p:txBody>
          <a:bodyPr/>
          <a:lstStyle/>
          <a:p>
            <a:pPr algn="ctr"/>
            <a:r>
              <a:rPr lang="en-GB" b="1" smtClean="0"/>
              <a:t>3 Steps for Analysing Quotations</a:t>
            </a:r>
            <a:endParaRPr lang="en-GB" smtClean="0"/>
          </a:p>
        </p:txBody>
      </p:sp>
      <p:sp>
        <p:nvSpPr>
          <p:cNvPr id="3" name="Content Placeholder 2"/>
          <p:cNvSpPr>
            <a:spLocks noGrp="1"/>
          </p:cNvSpPr>
          <p:nvPr>
            <p:ph idx="1"/>
          </p:nvPr>
        </p:nvSpPr>
        <p:spPr/>
        <p:txBody>
          <a:bodyPr/>
          <a:lstStyle/>
          <a:p>
            <a:pPr>
              <a:defRPr/>
            </a:pPr>
            <a:endParaRPr lang="en-GB" b="1" dirty="0" smtClean="0"/>
          </a:p>
          <a:p>
            <a:pPr>
              <a:defRPr/>
            </a:pPr>
            <a:endParaRPr lang="en-GB" b="1" dirty="0"/>
          </a:p>
          <a:p>
            <a:pPr>
              <a:defRPr/>
            </a:pPr>
            <a:r>
              <a:rPr lang="en-GB" b="1" dirty="0" smtClean="0"/>
              <a:t>1</a:t>
            </a:r>
            <a:r>
              <a:rPr lang="en-GB" b="1" dirty="0"/>
              <a:t>. Break the sentence down – look at the meaning and connotations of individual words, techniques and phrases, as well as the whole </a:t>
            </a:r>
            <a:r>
              <a:rPr lang="en-GB" b="1" dirty="0" smtClean="0"/>
              <a:t>sentence</a:t>
            </a:r>
          </a:p>
          <a:p>
            <a:pPr marL="0" indent="0">
              <a:buFont typeface="Wingdings 2" pitchFamily="18" charset="2"/>
              <a:buNone/>
              <a:defRPr/>
            </a:pPr>
            <a:endParaRPr lang="en-GB" b="1" dirty="0"/>
          </a:p>
          <a:p>
            <a:pPr>
              <a:defRPr/>
            </a:pPr>
            <a:r>
              <a:rPr lang="en-GB" b="1" dirty="0"/>
              <a:t>2. Think about what the whole sentence </a:t>
            </a:r>
            <a:r>
              <a:rPr lang="en-GB" b="1" dirty="0" smtClean="0"/>
              <a:t>suggests</a:t>
            </a:r>
          </a:p>
          <a:p>
            <a:pPr marL="0" indent="0">
              <a:buFont typeface="Wingdings 2" pitchFamily="18" charset="2"/>
              <a:buNone/>
              <a:defRPr/>
            </a:pPr>
            <a:endParaRPr lang="en-GB" b="1" dirty="0" smtClean="0"/>
          </a:p>
          <a:p>
            <a:pPr>
              <a:defRPr/>
            </a:pPr>
            <a:r>
              <a:rPr lang="en-GB" b="1" dirty="0"/>
              <a:t>3. Comment on the context of the quotation</a:t>
            </a:r>
          </a:p>
          <a:p>
            <a:pPr>
              <a:defRPr/>
            </a:pPr>
            <a:endParaRPr lang="en-GB" dirty="0"/>
          </a:p>
          <a:p>
            <a:pPr marL="0" indent="0">
              <a:buFont typeface="Wingdings 2" pitchFamily="18" charset="2"/>
              <a:buNone/>
              <a:defRPr/>
            </a:pP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1009650" y="676275"/>
            <a:ext cx="7123113" cy="923925"/>
          </a:xfrm>
        </p:spPr>
        <p:txBody>
          <a:bodyPr/>
          <a:lstStyle/>
          <a:p>
            <a:pPr algn="ctr"/>
            <a:r>
              <a:rPr lang="en-GB" i="1" smtClean="0"/>
              <a:t>Animal Farm </a:t>
            </a:r>
            <a:r>
              <a:rPr lang="en-GB" smtClean="0"/>
              <a:t>- Quotations</a:t>
            </a:r>
          </a:p>
        </p:txBody>
      </p:sp>
      <p:sp>
        <p:nvSpPr>
          <p:cNvPr id="52226" name="Content Placeholder 2"/>
          <p:cNvSpPr>
            <a:spLocks noGrp="1"/>
          </p:cNvSpPr>
          <p:nvPr>
            <p:ph sz="half" idx="1"/>
          </p:nvPr>
        </p:nvSpPr>
        <p:spPr>
          <a:xfrm>
            <a:off x="1009650" y="1809750"/>
            <a:ext cx="3471863" cy="4787900"/>
          </a:xfrm>
        </p:spPr>
        <p:txBody>
          <a:bodyPr>
            <a:normAutofit lnSpcReduction="10000"/>
          </a:bodyPr>
          <a:lstStyle/>
          <a:p>
            <a:pPr>
              <a:lnSpc>
                <a:spcPct val="70000"/>
              </a:lnSpc>
              <a:defRPr/>
            </a:pPr>
            <a:r>
              <a:rPr lang="en-GB" dirty="0" smtClean="0"/>
              <a:t>Take a Quotations worksheet</a:t>
            </a:r>
          </a:p>
          <a:p>
            <a:pPr>
              <a:lnSpc>
                <a:spcPct val="70000"/>
              </a:lnSpc>
              <a:defRPr/>
            </a:pPr>
            <a:r>
              <a:rPr lang="en-GB" dirty="0" smtClean="0"/>
              <a:t>Work in pairs to analyse quotations from the following:</a:t>
            </a:r>
          </a:p>
          <a:p>
            <a:pPr>
              <a:lnSpc>
                <a:spcPct val="70000"/>
              </a:lnSpc>
              <a:buFont typeface="Wingdings 2" pitchFamily="18" charset="2"/>
              <a:buNone/>
              <a:defRPr/>
            </a:pPr>
            <a:endParaRPr lang="en-GB" sz="1600" dirty="0" smtClean="0"/>
          </a:p>
          <a:p>
            <a:pPr>
              <a:lnSpc>
                <a:spcPct val="70000"/>
              </a:lnSpc>
              <a:buFont typeface="Wingdings 2" pitchFamily="18" charset="2"/>
              <a:buNone/>
              <a:defRPr/>
            </a:pPr>
            <a:r>
              <a:rPr lang="en-GB" b="1" dirty="0" smtClean="0"/>
              <a:t>- Old Major’s speech </a:t>
            </a:r>
          </a:p>
          <a:p>
            <a:pPr>
              <a:lnSpc>
                <a:spcPct val="70000"/>
              </a:lnSpc>
              <a:buFont typeface="Wingdings 2" pitchFamily="18" charset="2"/>
              <a:buNone/>
              <a:defRPr/>
            </a:pPr>
            <a:r>
              <a:rPr lang="en-GB" i="1" dirty="0" smtClean="0"/>
              <a:t>(TIP: Look at how he describes the humans; the warnings he gives to the other animals)</a:t>
            </a:r>
          </a:p>
          <a:p>
            <a:pPr>
              <a:lnSpc>
                <a:spcPct val="70000"/>
              </a:lnSpc>
              <a:buFont typeface="Wingdings 2" pitchFamily="18" charset="2"/>
              <a:buNone/>
              <a:defRPr/>
            </a:pPr>
            <a:r>
              <a:rPr lang="en-GB" dirty="0" smtClean="0"/>
              <a:t>					</a:t>
            </a:r>
          </a:p>
          <a:p>
            <a:pPr>
              <a:lnSpc>
                <a:spcPct val="70000"/>
              </a:lnSpc>
              <a:buFont typeface="Wingdings 2" pitchFamily="18" charset="2"/>
              <a:buNone/>
              <a:defRPr/>
            </a:pPr>
            <a:r>
              <a:rPr lang="en-GB" b="1" dirty="0" smtClean="0"/>
              <a:t>- Squealer’s propaganda</a:t>
            </a:r>
          </a:p>
          <a:p>
            <a:pPr>
              <a:lnSpc>
                <a:spcPct val="70000"/>
              </a:lnSpc>
              <a:buFont typeface="Wingdings 2" pitchFamily="18" charset="2"/>
              <a:buNone/>
              <a:defRPr/>
            </a:pPr>
            <a:r>
              <a:rPr lang="en-GB" i="1" dirty="0" smtClean="0"/>
              <a:t>(TIP: Look at the way he changes Napoleon’s stance on the windmill; the rewriting of Snowball’s role on the farm)</a:t>
            </a:r>
          </a:p>
          <a:p>
            <a:pPr>
              <a:lnSpc>
                <a:spcPct val="70000"/>
              </a:lnSpc>
              <a:buFont typeface="Wingdings 2" pitchFamily="18" charset="2"/>
              <a:buNone/>
              <a:defRPr/>
            </a:pPr>
            <a:r>
              <a:rPr lang="en-GB" sz="1400" dirty="0" smtClean="0"/>
              <a:t>						</a:t>
            </a:r>
            <a:r>
              <a:rPr lang="en-GB" sz="1000" dirty="0" smtClean="0"/>
              <a:t>				</a:t>
            </a:r>
          </a:p>
        </p:txBody>
      </p:sp>
      <p:sp>
        <p:nvSpPr>
          <p:cNvPr id="52227" name="Content Placeholder 3"/>
          <p:cNvSpPr>
            <a:spLocks noGrp="1"/>
          </p:cNvSpPr>
          <p:nvPr>
            <p:ph sz="half" idx="2"/>
          </p:nvPr>
        </p:nvSpPr>
        <p:spPr>
          <a:xfrm>
            <a:off x="4662488" y="1809750"/>
            <a:ext cx="3470275" cy="4859338"/>
          </a:xfrm>
        </p:spPr>
        <p:txBody>
          <a:bodyPr>
            <a:normAutofit lnSpcReduction="10000"/>
          </a:bodyPr>
          <a:lstStyle/>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endParaRPr lang="en-GB" sz="1600" smtClean="0"/>
          </a:p>
          <a:p>
            <a:pPr marL="0" indent="0">
              <a:lnSpc>
                <a:spcPct val="70000"/>
              </a:lnSpc>
              <a:buFont typeface="Wingdings 2" pitchFamily="18" charset="2"/>
              <a:buNone/>
              <a:defRPr/>
            </a:pPr>
            <a:r>
              <a:rPr lang="en-GB" b="1" smtClean="0"/>
              <a:t>- The 7 Commandments</a:t>
            </a:r>
          </a:p>
          <a:p>
            <a:pPr marL="0" indent="0">
              <a:lnSpc>
                <a:spcPct val="70000"/>
              </a:lnSpc>
              <a:buFont typeface="Wingdings 2" pitchFamily="18" charset="2"/>
              <a:buNone/>
              <a:defRPr/>
            </a:pPr>
            <a:r>
              <a:rPr lang="en-GB" i="1" smtClean="0"/>
              <a:t>(TIP: Look at how they alter throughout the novel to reflect the pigs taking over the Manor house; the final change to one commandment)</a:t>
            </a:r>
          </a:p>
          <a:p>
            <a:pPr marL="0" indent="0">
              <a:lnSpc>
                <a:spcPct val="70000"/>
              </a:lnSpc>
              <a:buFont typeface="Wingdings 2" pitchFamily="18" charset="2"/>
              <a:buNone/>
              <a:defRPr/>
            </a:pPr>
            <a:endParaRPr lang="en-GB" smtClean="0"/>
          </a:p>
          <a:p>
            <a:pPr marL="0" indent="0">
              <a:lnSpc>
                <a:spcPct val="70000"/>
              </a:lnSpc>
              <a:buFont typeface="Wingdings 2" pitchFamily="18" charset="2"/>
              <a:buNone/>
              <a:defRPr/>
            </a:pPr>
            <a:r>
              <a:rPr lang="en-GB" b="1" smtClean="0"/>
              <a:t>- Boxer and the sheep’s mantras</a:t>
            </a:r>
          </a:p>
          <a:p>
            <a:pPr marL="0" indent="0">
              <a:lnSpc>
                <a:spcPct val="70000"/>
              </a:lnSpc>
              <a:buFont typeface="Wingdings 2" pitchFamily="18" charset="2"/>
              <a:buNone/>
              <a:defRPr/>
            </a:pPr>
            <a:r>
              <a:rPr lang="en-GB" i="1" smtClean="0"/>
              <a:t>(TIP: Think about the repetition and the effect it has; what it tells us about their characters)</a:t>
            </a:r>
          </a:p>
          <a:p>
            <a:pPr marL="0" indent="0">
              <a:lnSpc>
                <a:spcPct val="70000"/>
              </a:lnSpc>
              <a:buFont typeface="Wingdings 2" pitchFamily="18" charset="2"/>
              <a:buNone/>
              <a:defRPr/>
            </a:pPr>
            <a:endParaRPr lang="en-GB" smtClean="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a:xfrm>
            <a:off x="946150" y="260350"/>
            <a:ext cx="7124700" cy="923925"/>
          </a:xfrm>
        </p:spPr>
        <p:txBody>
          <a:bodyPr/>
          <a:lstStyle/>
          <a:p>
            <a:pPr algn="ctr"/>
            <a:r>
              <a:rPr lang="en-GB" i="1" smtClean="0"/>
              <a:t>Animal Farm </a:t>
            </a:r>
            <a:r>
              <a:rPr lang="en-GB" smtClean="0"/>
              <a:t>- Quotations</a:t>
            </a:r>
          </a:p>
        </p:txBody>
      </p:sp>
      <p:sp>
        <p:nvSpPr>
          <p:cNvPr id="55298" name="Content Placeholder 2"/>
          <p:cNvSpPr>
            <a:spLocks noGrp="1"/>
          </p:cNvSpPr>
          <p:nvPr>
            <p:ph idx="1"/>
          </p:nvPr>
        </p:nvSpPr>
        <p:spPr/>
        <p:txBody>
          <a:bodyPr/>
          <a:lstStyle/>
          <a:p>
            <a:pPr>
              <a:defRPr/>
            </a:pPr>
            <a:endParaRPr lang="en-GB" dirty="0" smtClean="0"/>
          </a:p>
          <a:p>
            <a:pPr>
              <a:defRPr/>
            </a:pPr>
            <a:endParaRPr lang="en-GB" dirty="0"/>
          </a:p>
          <a:p>
            <a:pPr>
              <a:defRPr/>
            </a:pPr>
            <a:endParaRPr lang="en-GB" dirty="0" smtClean="0"/>
          </a:p>
          <a:p>
            <a:pPr>
              <a:defRPr/>
            </a:pPr>
            <a:endParaRPr lang="en-GB" dirty="0"/>
          </a:p>
          <a:p>
            <a:pPr marL="0" indent="0">
              <a:buFont typeface="Wingdings 2" pitchFamily="18" charset="2"/>
              <a:buNone/>
              <a:defRPr/>
            </a:pPr>
            <a:endParaRPr lang="en-GB" dirty="0" smtClean="0"/>
          </a:p>
          <a:p>
            <a:pPr marL="0" indent="0">
              <a:buFont typeface="Wingdings 2" pitchFamily="18" charset="2"/>
              <a:buNone/>
              <a:defRPr/>
            </a:pPr>
            <a:endParaRPr lang="en-GB" dirty="0" smtClean="0"/>
          </a:p>
          <a:p>
            <a:pPr>
              <a:defRPr/>
            </a:pPr>
            <a:endParaRPr lang="en-GB" dirty="0"/>
          </a:p>
          <a:p>
            <a:pPr>
              <a:defRPr/>
            </a:pPr>
            <a:r>
              <a:rPr lang="en-GB" dirty="0" smtClean="0"/>
              <a:t>Work in groups to discuss your analysis</a:t>
            </a:r>
          </a:p>
          <a:p>
            <a:pPr>
              <a:defRPr/>
            </a:pPr>
            <a:endParaRPr lang="en-GB" dirty="0"/>
          </a:p>
          <a:p>
            <a:pPr>
              <a:defRPr/>
            </a:pPr>
            <a:r>
              <a:rPr lang="en-GB" dirty="0" smtClean="0"/>
              <a:t>You have TWO MINUTES to discuss each quotation</a:t>
            </a:r>
          </a:p>
          <a:p>
            <a:pPr>
              <a:defRPr/>
            </a:pPr>
            <a:endParaRPr lang="en-GB" dirty="0"/>
          </a:p>
          <a:p>
            <a:pPr>
              <a:defRPr/>
            </a:pPr>
            <a:r>
              <a:rPr lang="en-GB" b="1" dirty="0" smtClean="0"/>
              <a:t>REMEMBER TO DISCUSS THE CONNOTATION OF INDIVIDUAL WORDS AND PHRASES, AS WELL AS CONTEXT</a:t>
            </a:r>
          </a:p>
        </p:txBody>
      </p:sp>
      <p:pic>
        <p:nvPicPr>
          <p:cNvPr id="56323" name="Picture 2"/>
          <p:cNvPicPr>
            <a:picLocks noChangeAspect="1" noChangeArrowheads="1"/>
          </p:cNvPicPr>
          <p:nvPr/>
        </p:nvPicPr>
        <p:blipFill>
          <a:blip r:embed="rId2"/>
          <a:srcRect/>
          <a:stretch>
            <a:fillRect/>
          </a:stretch>
        </p:blipFill>
        <p:spPr bwMode="auto">
          <a:xfrm>
            <a:off x="2771775" y="1196975"/>
            <a:ext cx="3471863" cy="2597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298">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298">
                                            <p:txEl>
                                              <p:pRg st="9" end="9"/>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529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p:cNvSpPr>
          <p:nvPr>
            <p:ph type="title"/>
          </p:nvPr>
        </p:nvSpPr>
        <p:spPr/>
        <p:txBody>
          <a:bodyPr/>
          <a:lstStyle/>
          <a:p>
            <a:r>
              <a:rPr lang="en-GB" i="1" smtClean="0"/>
              <a:t>Animal Farm </a:t>
            </a:r>
            <a:r>
              <a:rPr lang="en-GB" smtClean="0"/>
              <a:t>by George Orwell</a:t>
            </a:r>
          </a:p>
        </p:txBody>
      </p:sp>
      <p:sp>
        <p:nvSpPr>
          <p:cNvPr id="57346" name="Rectangle 3"/>
          <p:cNvSpPr>
            <a:spLocks noGrp="1"/>
          </p:cNvSpPr>
          <p:nvPr>
            <p:ph type="body" idx="1"/>
          </p:nvPr>
        </p:nvSpPr>
        <p:spPr/>
        <p:txBody>
          <a:bodyPr/>
          <a:lstStyle/>
          <a:p>
            <a:pPr>
              <a:buFont typeface="Wingdings 2" pitchFamily="18" charset="2"/>
              <a:buNone/>
            </a:pPr>
            <a:r>
              <a:rPr lang="en-GB" dirty="0" smtClean="0"/>
              <a:t>Lesson Objectives:</a:t>
            </a:r>
          </a:p>
          <a:p>
            <a:r>
              <a:rPr lang="en-GB" dirty="0" smtClean="0"/>
              <a:t>Introduction to our critical essays</a:t>
            </a:r>
          </a:p>
          <a:p>
            <a:r>
              <a:rPr lang="en-GB" dirty="0" smtClean="0"/>
              <a:t>Revise PEE essay structure</a:t>
            </a:r>
          </a:p>
          <a:p>
            <a:r>
              <a:rPr lang="en-GB" dirty="0" smtClean="0"/>
              <a:t>Look at the critical essay question</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Rectangle 2"/>
          <p:cNvSpPr>
            <a:spLocks noGrp="1"/>
          </p:cNvSpPr>
          <p:nvPr>
            <p:ph type="title"/>
          </p:nvPr>
        </p:nvSpPr>
        <p:spPr/>
        <p:txBody>
          <a:bodyPr/>
          <a:lstStyle/>
          <a:p>
            <a:pPr algn="ctr"/>
            <a:r>
              <a:rPr lang="en-GB" b="1" smtClean="0"/>
              <a:t>Critical Writing Skills</a:t>
            </a:r>
          </a:p>
        </p:txBody>
      </p:sp>
      <p:sp>
        <p:nvSpPr>
          <p:cNvPr id="59395" name="Rectangle 3"/>
          <p:cNvSpPr>
            <a:spLocks noGrp="1"/>
          </p:cNvSpPr>
          <p:nvPr>
            <p:ph type="body" idx="1"/>
          </p:nvPr>
        </p:nvSpPr>
        <p:spPr/>
        <p:txBody>
          <a:bodyPr/>
          <a:lstStyle/>
          <a:p>
            <a:r>
              <a:rPr lang="en-GB" sz="2800" b="1" dirty="0" smtClean="0"/>
              <a:t>P</a:t>
            </a:r>
          </a:p>
          <a:p>
            <a:r>
              <a:rPr lang="en-GB" sz="2800" b="1" dirty="0"/>
              <a:t>E</a:t>
            </a:r>
            <a:endParaRPr lang="en-GB" sz="2800" b="1" dirty="0" smtClean="0"/>
          </a:p>
          <a:p>
            <a:r>
              <a:rPr lang="en-GB" sz="2800" b="1" dirty="0" smtClean="0"/>
              <a:t>E</a:t>
            </a:r>
          </a:p>
        </p:txBody>
      </p:sp>
      <p:pic>
        <p:nvPicPr>
          <p:cNvPr id="58371" name="Picture 4" descr="frustrated_writer_no_text"/>
          <p:cNvPicPr>
            <a:picLocks noChangeAspect="1" noChangeArrowheads="1"/>
          </p:cNvPicPr>
          <p:nvPr/>
        </p:nvPicPr>
        <p:blipFill>
          <a:blip r:embed="rId2"/>
          <a:srcRect/>
          <a:stretch>
            <a:fillRect/>
          </a:stretch>
        </p:blipFill>
        <p:spPr bwMode="auto">
          <a:xfrm>
            <a:off x="3635375" y="2492375"/>
            <a:ext cx="3810000" cy="2543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3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iterate type="lt">
                                    <p:tmPct val="100000"/>
                                  </p:iterate>
                                  <p:childTnLst>
                                    <p:set>
                                      <p:cBhvr>
                                        <p:cTn id="10" dur="1" fill="hold">
                                          <p:stCondLst>
                                            <p:cond delay="0"/>
                                          </p:stCondLst>
                                        </p:cTn>
                                        <p:tgtEl>
                                          <p:spTgt spid="59395">
                                            <p:txEl>
                                              <p:pRg st="0" end="0"/>
                                            </p:txEl>
                                          </p:spTgt>
                                        </p:tgtEl>
                                        <p:attrNameLst>
                                          <p:attrName>style.visibility</p:attrName>
                                        </p:attrNameLst>
                                      </p:cBhvr>
                                      <p:to>
                                        <p:strVal val="visible"/>
                                      </p:to>
                                    </p:set>
                                    <p:anim calcmode="lin" valueType="num">
                                      <p:cBhvr additive="base">
                                        <p:cTn id="11" dur="75" fill="hold"/>
                                        <p:tgtEl>
                                          <p:spTgt spid="59395">
                                            <p:txEl>
                                              <p:pRg st="0" end="0"/>
                                            </p:txEl>
                                          </p:spTgt>
                                        </p:tgtEl>
                                        <p:attrNameLst>
                                          <p:attrName>ppt_x</p:attrName>
                                        </p:attrNameLst>
                                      </p:cBhvr>
                                      <p:tavLst>
                                        <p:tav tm="0">
                                          <p:val>
                                            <p:strVal val="1+#ppt_w/2"/>
                                          </p:val>
                                        </p:tav>
                                        <p:tav tm="100000">
                                          <p:val>
                                            <p:strVal val="#ppt_x"/>
                                          </p:val>
                                        </p:tav>
                                      </p:tavLst>
                                    </p:anim>
                                    <p:anim calcmode="lin" valueType="num">
                                      <p:cBhvr additive="base">
                                        <p:cTn id="12" dur="75" fill="hold"/>
                                        <p:tgtEl>
                                          <p:spTgt spid="593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iterate type="lt">
                                    <p:tmPct val="100000"/>
                                  </p:iterate>
                                  <p:childTnLst>
                                    <p:set>
                                      <p:cBhvr>
                                        <p:cTn id="16" dur="1" fill="hold">
                                          <p:stCondLst>
                                            <p:cond delay="0"/>
                                          </p:stCondLst>
                                        </p:cTn>
                                        <p:tgtEl>
                                          <p:spTgt spid="59395">
                                            <p:txEl>
                                              <p:pRg st="1" end="1"/>
                                            </p:txEl>
                                          </p:spTgt>
                                        </p:tgtEl>
                                        <p:attrNameLst>
                                          <p:attrName>style.visibility</p:attrName>
                                        </p:attrNameLst>
                                      </p:cBhvr>
                                      <p:to>
                                        <p:strVal val="visible"/>
                                      </p:to>
                                    </p:set>
                                    <p:anim calcmode="lin" valueType="num">
                                      <p:cBhvr additive="base">
                                        <p:cTn id="17" dur="75" fill="hold"/>
                                        <p:tgtEl>
                                          <p:spTgt spid="59395">
                                            <p:txEl>
                                              <p:pRg st="1" end="1"/>
                                            </p:txEl>
                                          </p:spTgt>
                                        </p:tgtEl>
                                        <p:attrNameLst>
                                          <p:attrName>ppt_x</p:attrName>
                                        </p:attrNameLst>
                                      </p:cBhvr>
                                      <p:tavLst>
                                        <p:tav tm="0">
                                          <p:val>
                                            <p:strVal val="1+#ppt_w/2"/>
                                          </p:val>
                                        </p:tav>
                                        <p:tav tm="100000">
                                          <p:val>
                                            <p:strVal val="#ppt_x"/>
                                          </p:val>
                                        </p:tav>
                                      </p:tavLst>
                                    </p:anim>
                                    <p:anim calcmode="lin" valueType="num">
                                      <p:cBhvr additive="base">
                                        <p:cTn id="18" dur="75" fill="hold"/>
                                        <p:tgtEl>
                                          <p:spTgt spid="5939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iterate type="lt">
                                    <p:tmPct val="100000"/>
                                  </p:iterate>
                                  <p:childTnLst>
                                    <p:set>
                                      <p:cBhvr>
                                        <p:cTn id="22" dur="1" fill="hold">
                                          <p:stCondLst>
                                            <p:cond delay="0"/>
                                          </p:stCondLst>
                                        </p:cTn>
                                        <p:tgtEl>
                                          <p:spTgt spid="59395">
                                            <p:txEl>
                                              <p:pRg st="2" end="2"/>
                                            </p:txEl>
                                          </p:spTgt>
                                        </p:tgtEl>
                                        <p:attrNameLst>
                                          <p:attrName>style.visibility</p:attrName>
                                        </p:attrNameLst>
                                      </p:cBhvr>
                                      <p:to>
                                        <p:strVal val="visible"/>
                                      </p:to>
                                    </p:set>
                                    <p:anim calcmode="lin" valueType="num">
                                      <p:cBhvr additive="base">
                                        <p:cTn id="23" dur="75" fill="hold"/>
                                        <p:tgtEl>
                                          <p:spTgt spid="59395">
                                            <p:txEl>
                                              <p:pRg st="2" end="2"/>
                                            </p:txEl>
                                          </p:spTgt>
                                        </p:tgtEl>
                                        <p:attrNameLst>
                                          <p:attrName>ppt_x</p:attrName>
                                        </p:attrNameLst>
                                      </p:cBhvr>
                                      <p:tavLst>
                                        <p:tav tm="0">
                                          <p:val>
                                            <p:strVal val="1+#ppt_w/2"/>
                                          </p:val>
                                        </p:tav>
                                        <p:tav tm="100000">
                                          <p:val>
                                            <p:strVal val="#ppt_x"/>
                                          </p:val>
                                        </p:tav>
                                      </p:tavLst>
                                    </p:anim>
                                    <p:anim calcmode="lin" valueType="num">
                                      <p:cBhvr additive="base">
                                        <p:cTn id="24" dur="75" fill="hold"/>
                                        <p:tgtEl>
                                          <p:spTgt spid="5939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autoUpdateAnimBg="0"/>
      <p:bldP spid="59395" grpId="0" build="p"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2"/>
          <p:cNvSpPr>
            <a:spLocks noGrp="1"/>
          </p:cNvSpPr>
          <p:nvPr>
            <p:ph type="title"/>
          </p:nvPr>
        </p:nvSpPr>
        <p:spPr>
          <a:xfrm>
            <a:off x="1009650" y="892175"/>
            <a:ext cx="7124700" cy="492125"/>
          </a:xfrm>
        </p:spPr>
        <p:txBody>
          <a:bodyPr/>
          <a:lstStyle/>
          <a:p>
            <a:pPr algn="ctr"/>
            <a:r>
              <a:rPr lang="en-GB" smtClean="0"/>
              <a:t>Why bother?</a:t>
            </a:r>
          </a:p>
        </p:txBody>
      </p:sp>
      <p:sp>
        <p:nvSpPr>
          <p:cNvPr id="62467" name="Rectangle 3"/>
          <p:cNvSpPr>
            <a:spLocks noGrp="1"/>
          </p:cNvSpPr>
          <p:nvPr>
            <p:ph type="body" idx="1"/>
          </p:nvPr>
        </p:nvSpPr>
        <p:spPr/>
        <p:txBody>
          <a:bodyPr/>
          <a:lstStyle/>
          <a:p>
            <a:r>
              <a:rPr lang="en-GB" sz="2000" dirty="0" smtClean="0"/>
              <a:t>We need to follow a structure to write essays</a:t>
            </a:r>
          </a:p>
          <a:p>
            <a:pPr>
              <a:buFont typeface="Wingdings 2" pitchFamily="18" charset="2"/>
              <a:buNone/>
            </a:pPr>
            <a:endParaRPr lang="en-GB" sz="2000" dirty="0" smtClean="0"/>
          </a:p>
          <a:p>
            <a:r>
              <a:rPr lang="en-GB" sz="2000" dirty="0" smtClean="0"/>
              <a:t>We are going to use the P </a:t>
            </a:r>
            <a:r>
              <a:rPr lang="en-GB" sz="2000" dirty="0"/>
              <a:t>E</a:t>
            </a:r>
            <a:r>
              <a:rPr lang="en-GB" sz="2000" dirty="0" smtClean="0"/>
              <a:t> </a:t>
            </a:r>
            <a:r>
              <a:rPr lang="en-GB" sz="2000" dirty="0" err="1" smtClean="0"/>
              <a:t>E</a:t>
            </a:r>
            <a:r>
              <a:rPr lang="en-GB" sz="2000" dirty="0" smtClean="0"/>
              <a:t> technique as a guide</a:t>
            </a:r>
          </a:p>
          <a:p>
            <a:pPr>
              <a:buFont typeface="Wingdings 2" pitchFamily="18" charset="2"/>
              <a:buNone/>
            </a:pPr>
            <a:endParaRPr lang="en-GB" sz="2000" dirty="0" smtClean="0"/>
          </a:p>
          <a:p>
            <a:r>
              <a:rPr lang="en-GB" sz="2000" dirty="0" smtClean="0"/>
              <a:t>This will help with any critical writing throughout the school</a:t>
            </a:r>
          </a:p>
          <a:p>
            <a:pPr>
              <a:buFont typeface="Wingdings 2" pitchFamily="18" charset="2"/>
              <a:buNone/>
            </a:pPr>
            <a:endParaRPr lang="en-GB"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anim calcmode="lin" valueType="num">
                                      <p:cBhvr additive="base">
                                        <p:cTn id="7" dur="500" fill="hold"/>
                                        <p:tgtEl>
                                          <p:spTgt spid="62466"/>
                                        </p:tgtEl>
                                        <p:attrNameLst>
                                          <p:attrName>ppt_x</p:attrName>
                                        </p:attrNameLst>
                                      </p:cBhvr>
                                      <p:tavLst>
                                        <p:tav tm="0">
                                          <p:val>
                                            <p:strVal val="0-#ppt_w/2"/>
                                          </p:val>
                                        </p:tav>
                                        <p:tav tm="100000">
                                          <p:val>
                                            <p:strVal val="#ppt_x"/>
                                          </p:val>
                                        </p:tav>
                                      </p:tavLst>
                                    </p:anim>
                                    <p:anim calcmode="lin" valueType="num">
                                      <p:cBhvr additive="base">
                                        <p:cTn id="8" dur="500" fill="hold"/>
                                        <p:tgtEl>
                                          <p:spTgt spid="624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2467">
                                            <p:txEl>
                                              <p:pRg st="0" end="0"/>
                                            </p:txEl>
                                          </p:spTgt>
                                        </p:tgtEl>
                                        <p:attrNameLst>
                                          <p:attrName>style.visibility</p:attrName>
                                        </p:attrNameLst>
                                      </p:cBhvr>
                                      <p:to>
                                        <p:strVal val="visible"/>
                                      </p:to>
                                    </p:set>
                                    <p:anim calcmode="lin" valueType="num">
                                      <p:cBhvr additive="base">
                                        <p:cTn id="13" dur="500" fill="hold"/>
                                        <p:tgtEl>
                                          <p:spTgt spid="62467">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24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2467">
                                            <p:txEl>
                                              <p:pRg st="2" end="2"/>
                                            </p:txEl>
                                          </p:spTgt>
                                        </p:tgtEl>
                                        <p:attrNameLst>
                                          <p:attrName>style.visibility</p:attrName>
                                        </p:attrNameLst>
                                      </p:cBhvr>
                                      <p:to>
                                        <p:strVal val="visible"/>
                                      </p:to>
                                    </p:set>
                                    <p:anim calcmode="lin" valueType="num">
                                      <p:cBhvr additive="base">
                                        <p:cTn id="19" dur="500" fill="hold"/>
                                        <p:tgtEl>
                                          <p:spTgt spid="6246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246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2467">
                                            <p:txEl>
                                              <p:pRg st="4" end="4"/>
                                            </p:txEl>
                                          </p:spTgt>
                                        </p:tgtEl>
                                        <p:attrNameLst>
                                          <p:attrName>style.visibility</p:attrName>
                                        </p:attrNameLst>
                                      </p:cBhvr>
                                      <p:to>
                                        <p:strVal val="visible"/>
                                      </p:to>
                                    </p:set>
                                    <p:anim calcmode="lin" valueType="num">
                                      <p:cBhvr additive="base">
                                        <p:cTn id="25" dur="500" fill="hold"/>
                                        <p:tgtEl>
                                          <p:spTgt spid="62467">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246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utoUpdateAnimBg="0"/>
      <p:bldP spid="62467" grpId="0" build="p"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Rectangle 2"/>
          <p:cNvSpPr>
            <a:spLocks noGrp="1"/>
          </p:cNvSpPr>
          <p:nvPr>
            <p:ph type="title"/>
          </p:nvPr>
        </p:nvSpPr>
        <p:spPr>
          <a:xfrm>
            <a:off x="1009650" y="892175"/>
            <a:ext cx="7124700" cy="492125"/>
          </a:xfrm>
        </p:spPr>
        <p:txBody>
          <a:bodyPr/>
          <a:lstStyle/>
          <a:p>
            <a:pPr algn="ctr"/>
            <a:r>
              <a:rPr lang="en-GB" smtClean="0"/>
              <a:t>Introduction</a:t>
            </a:r>
          </a:p>
        </p:txBody>
      </p:sp>
      <p:sp>
        <p:nvSpPr>
          <p:cNvPr id="72707" name="Rectangle 3"/>
          <p:cNvSpPr>
            <a:spLocks noGrp="1"/>
          </p:cNvSpPr>
          <p:nvPr>
            <p:ph type="body" idx="1"/>
          </p:nvPr>
        </p:nvSpPr>
        <p:spPr/>
        <p:txBody>
          <a:bodyPr/>
          <a:lstStyle/>
          <a:p>
            <a:pPr>
              <a:lnSpc>
                <a:spcPct val="90000"/>
              </a:lnSpc>
            </a:pPr>
            <a:r>
              <a:rPr lang="en-GB" sz="2000" smtClean="0"/>
              <a:t>Start with TART</a:t>
            </a:r>
          </a:p>
          <a:p>
            <a:pPr>
              <a:lnSpc>
                <a:spcPct val="90000"/>
              </a:lnSpc>
              <a:buFont typeface="Wingdings 2" pitchFamily="18" charset="2"/>
              <a:buNone/>
            </a:pPr>
            <a:endParaRPr lang="en-GB" sz="2000" smtClean="0"/>
          </a:p>
          <a:p>
            <a:pPr>
              <a:lnSpc>
                <a:spcPct val="90000"/>
              </a:lnSpc>
            </a:pPr>
            <a:r>
              <a:rPr lang="en-GB" sz="2000" smtClean="0"/>
              <a:t>(Title, Author, Refer to Task)</a:t>
            </a:r>
          </a:p>
          <a:p>
            <a:pPr>
              <a:lnSpc>
                <a:spcPct val="90000"/>
              </a:lnSpc>
              <a:buFont typeface="Wingdings 2" pitchFamily="18" charset="2"/>
              <a:buNone/>
            </a:pPr>
            <a:endParaRPr lang="en-GB" sz="2000" smtClean="0"/>
          </a:p>
          <a:p>
            <a:pPr>
              <a:lnSpc>
                <a:spcPct val="90000"/>
              </a:lnSpc>
            </a:pPr>
            <a:r>
              <a:rPr lang="en-GB" sz="2000" i="1" smtClean="0"/>
              <a:t>E.g. Animal Farm by George Orwell is an allegory based on the distortion of Communist ideals in Stalinist Russia. Orwell uses characterisation, imagery and themes of greed and betrayal to depict the breakdown of a society.</a:t>
            </a:r>
          </a:p>
          <a:p>
            <a:pPr>
              <a:lnSpc>
                <a:spcPct val="90000"/>
              </a:lnSpc>
              <a:buFont typeface="Wingdings 2" pitchFamily="18" charset="2"/>
              <a:buNone/>
            </a:pPr>
            <a:endParaRPr lang="en-GB" sz="2000" i="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additive="base">
                                        <p:cTn id="7" dur="500" fill="hold"/>
                                        <p:tgtEl>
                                          <p:spTgt spid="72706"/>
                                        </p:tgtEl>
                                        <p:attrNameLst>
                                          <p:attrName>ppt_x</p:attrName>
                                        </p:attrNameLst>
                                      </p:cBhvr>
                                      <p:tavLst>
                                        <p:tav tm="0">
                                          <p:val>
                                            <p:strVal val="0-#ppt_w/2"/>
                                          </p:val>
                                        </p:tav>
                                        <p:tav tm="100000">
                                          <p:val>
                                            <p:strVal val="#ppt_x"/>
                                          </p:val>
                                        </p:tav>
                                      </p:tavLst>
                                    </p:anim>
                                    <p:anim calcmode="lin" valueType="num">
                                      <p:cBhvr additive="base">
                                        <p:cTn id="8" dur="500" fill="hold"/>
                                        <p:tgtEl>
                                          <p:spTgt spid="727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72707">
                                            <p:txEl>
                                              <p:pRg st="0" end="0"/>
                                            </p:txEl>
                                          </p:spTgt>
                                        </p:tgtEl>
                                        <p:attrNameLst>
                                          <p:attrName>style.visibility</p:attrName>
                                        </p:attrNameLst>
                                      </p:cBhvr>
                                      <p:to>
                                        <p:strVal val="visible"/>
                                      </p:to>
                                    </p:set>
                                    <p:anim calcmode="lin" valueType="num">
                                      <p:cBhvr additive="base">
                                        <p:cTn id="13" dur="500" fill="hold"/>
                                        <p:tgtEl>
                                          <p:spTgt spid="72707">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27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72707">
                                            <p:txEl>
                                              <p:pRg st="2" end="2"/>
                                            </p:txEl>
                                          </p:spTgt>
                                        </p:tgtEl>
                                        <p:attrNameLst>
                                          <p:attrName>style.visibility</p:attrName>
                                        </p:attrNameLst>
                                      </p:cBhvr>
                                      <p:to>
                                        <p:strVal val="visible"/>
                                      </p:to>
                                    </p:set>
                                    <p:anim calcmode="lin" valueType="num">
                                      <p:cBhvr additive="base">
                                        <p:cTn id="19" dur="500" fill="hold"/>
                                        <p:tgtEl>
                                          <p:spTgt spid="7270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27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72707">
                                            <p:txEl>
                                              <p:pRg st="4" end="4"/>
                                            </p:txEl>
                                          </p:spTgt>
                                        </p:tgtEl>
                                        <p:attrNameLst>
                                          <p:attrName>style.visibility</p:attrName>
                                        </p:attrNameLst>
                                      </p:cBhvr>
                                      <p:to>
                                        <p:strVal val="visible"/>
                                      </p:to>
                                    </p:set>
                                    <p:anim calcmode="lin" valueType="num">
                                      <p:cBhvr additive="base">
                                        <p:cTn id="25" dur="500" fill="hold"/>
                                        <p:tgtEl>
                                          <p:spTgt spid="72707">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270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utoUpdateAnimBg="0"/>
      <p:bldP spid="72707" grpId="0" build="p"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2"/>
          <p:cNvSpPr>
            <a:spLocks noGrp="1"/>
          </p:cNvSpPr>
          <p:nvPr>
            <p:ph type="title"/>
          </p:nvPr>
        </p:nvSpPr>
        <p:spPr/>
        <p:txBody>
          <a:bodyPr/>
          <a:lstStyle/>
          <a:p>
            <a:pPr algn="ctr"/>
            <a:r>
              <a:rPr lang="en-GB" smtClean="0"/>
              <a:t>What do they mean?</a:t>
            </a:r>
            <a:br>
              <a:rPr lang="en-GB" smtClean="0"/>
            </a:br>
            <a:endParaRPr lang="en-GB" smtClean="0"/>
          </a:p>
        </p:txBody>
      </p:sp>
      <p:sp>
        <p:nvSpPr>
          <p:cNvPr id="63491" name="Rectangle 3"/>
          <p:cNvSpPr>
            <a:spLocks noGrp="1"/>
          </p:cNvSpPr>
          <p:nvPr>
            <p:ph type="body" idx="1"/>
          </p:nvPr>
        </p:nvSpPr>
        <p:spPr/>
        <p:txBody>
          <a:bodyPr/>
          <a:lstStyle/>
          <a:p>
            <a:r>
              <a:rPr lang="en-GB" sz="2400" dirty="0" smtClean="0"/>
              <a:t>P - Point</a:t>
            </a:r>
          </a:p>
          <a:p>
            <a:r>
              <a:rPr lang="en-GB" sz="2400" dirty="0" smtClean="0"/>
              <a:t>E - Evidence</a:t>
            </a:r>
          </a:p>
          <a:p>
            <a:r>
              <a:rPr lang="en-GB" sz="2400" dirty="0" smtClean="0"/>
              <a:t>E - Explain/ evaluate </a:t>
            </a:r>
            <a:r>
              <a:rPr lang="en-GB" sz="2400" i="1" dirty="0" smtClean="0"/>
              <a:t>(analysis)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34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3491">
                                            <p:txEl>
                                              <p:pRg st="0" end="0"/>
                                            </p:txEl>
                                          </p:spTgt>
                                        </p:tgtEl>
                                        <p:attrNameLst>
                                          <p:attrName>style.visibility</p:attrName>
                                        </p:attrNameLst>
                                      </p:cBhvr>
                                      <p:to>
                                        <p:strVal val="visible"/>
                                      </p:to>
                                    </p:set>
                                    <p:anim calcmode="lin" valueType="num">
                                      <p:cBhvr additive="base">
                                        <p:cTn id="11" dur="500" fill="hold"/>
                                        <p:tgtEl>
                                          <p:spTgt spid="63491">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349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3491">
                                            <p:txEl>
                                              <p:pRg st="1" end="1"/>
                                            </p:txEl>
                                          </p:spTgt>
                                        </p:tgtEl>
                                        <p:attrNameLst>
                                          <p:attrName>style.visibility</p:attrName>
                                        </p:attrNameLst>
                                      </p:cBhvr>
                                      <p:to>
                                        <p:strVal val="visible"/>
                                      </p:to>
                                    </p:set>
                                    <p:anim calcmode="lin" valueType="num">
                                      <p:cBhvr additive="base">
                                        <p:cTn id="17" dur="500" fill="hold"/>
                                        <p:tgtEl>
                                          <p:spTgt spid="63491">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349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3491">
                                            <p:txEl>
                                              <p:pRg st="2" end="2"/>
                                            </p:txEl>
                                          </p:spTgt>
                                        </p:tgtEl>
                                        <p:attrNameLst>
                                          <p:attrName>style.visibility</p:attrName>
                                        </p:attrNameLst>
                                      </p:cBhvr>
                                      <p:to>
                                        <p:strVal val="visible"/>
                                      </p:to>
                                    </p:set>
                                    <p:anim calcmode="lin" valueType="num">
                                      <p:cBhvr additive="base">
                                        <p:cTn id="23" dur="500" fill="hold"/>
                                        <p:tgtEl>
                                          <p:spTgt spid="63491">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349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autoUpdateAnimBg="0"/>
      <p:bldP spid="63491" grpId="0" build="p"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p:cNvSpPr>
          <p:nvPr>
            <p:ph type="title"/>
          </p:nvPr>
        </p:nvSpPr>
        <p:spPr>
          <a:xfrm>
            <a:off x="1009650" y="892175"/>
            <a:ext cx="7124700" cy="492125"/>
          </a:xfrm>
        </p:spPr>
        <p:txBody>
          <a:bodyPr/>
          <a:lstStyle/>
          <a:p>
            <a:pPr algn="ctr"/>
            <a:r>
              <a:rPr lang="en-GB" smtClean="0"/>
              <a:t>Point</a:t>
            </a:r>
          </a:p>
        </p:txBody>
      </p:sp>
      <p:sp>
        <p:nvSpPr>
          <p:cNvPr id="64515" name="Rectangle 3"/>
          <p:cNvSpPr>
            <a:spLocks noGrp="1"/>
          </p:cNvSpPr>
          <p:nvPr>
            <p:ph type="body" idx="1"/>
          </p:nvPr>
        </p:nvSpPr>
        <p:spPr/>
        <p:txBody>
          <a:bodyPr/>
          <a:lstStyle/>
          <a:p>
            <a:r>
              <a:rPr lang="en-GB" sz="2000" smtClean="0"/>
              <a:t>The Point is simply what each paragraph is about- you make a main point in every paragraph you write. This is usually the topic sentence you use.</a:t>
            </a:r>
          </a:p>
          <a:p>
            <a:r>
              <a:rPr lang="en-GB" sz="2000" smtClean="0"/>
              <a:t>Do not signpost your paragraph e.g. do not say “I am going to talk about”</a:t>
            </a:r>
          </a:p>
          <a:p>
            <a:pPr>
              <a:buFont typeface="Wingdings 2" pitchFamily="18" charset="2"/>
              <a:buNone/>
            </a:pPr>
            <a:endParaRPr lang="en-GB" sz="20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5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4515">
                                            <p:txEl>
                                              <p:pRg st="0" end="0"/>
                                            </p:txEl>
                                          </p:spTgt>
                                        </p:tgtEl>
                                        <p:attrNameLst>
                                          <p:attrName>style.visibility</p:attrName>
                                        </p:attrNameLst>
                                      </p:cBhvr>
                                      <p:to>
                                        <p:strVal val="visible"/>
                                      </p:to>
                                    </p:set>
                                    <p:anim calcmode="lin" valueType="num">
                                      <p:cBhvr additive="base">
                                        <p:cTn id="11" dur="500" fill="hold"/>
                                        <p:tgtEl>
                                          <p:spTgt spid="6451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45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4515">
                                            <p:txEl>
                                              <p:pRg st="1" end="1"/>
                                            </p:txEl>
                                          </p:spTgt>
                                        </p:tgtEl>
                                        <p:attrNameLst>
                                          <p:attrName>style.visibility</p:attrName>
                                        </p:attrNameLst>
                                      </p:cBhvr>
                                      <p:to>
                                        <p:strVal val="visible"/>
                                      </p:to>
                                    </p:set>
                                    <p:anim calcmode="lin" valueType="num">
                                      <p:cBhvr additive="base">
                                        <p:cTn id="17" dur="500" fill="hold"/>
                                        <p:tgtEl>
                                          <p:spTgt spid="64515">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451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utoUpdateAnimBg="0"/>
      <p:bldP spid="64515" grpId="0" build="p" autoUpdateAnimBg="0"/>
    </p:bldLst>
  </p:timing>
</p:sld>
</file>

<file path=ppt/theme/theme1.xml><?xml version="1.0" encoding="utf-8"?>
<a:theme xmlns:a="http://schemas.openxmlformats.org/drawingml/2006/main" name="Autumn">
  <a:themeElements>
    <a:clrScheme name="Autumn">
      <a:dk1>
        <a:sysClr val="windowText" lastClr="000000"/>
      </a:dk1>
      <a:lt1>
        <a:sysClr val="window" lastClr="FFFFFF"/>
      </a:lt1>
      <a:dk2>
        <a:srgbClr val="B01F0F"/>
      </a:dk2>
      <a:lt2>
        <a:srgbClr val="FF9000"/>
      </a:lt2>
      <a:accent1>
        <a:srgbClr val="ED4600"/>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Autumn">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tumn">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8000"/>
                <a:shade val="100000"/>
                <a:hueMod val="108000"/>
                <a:satMod val="130000"/>
                <a:lumMod val="108000"/>
              </a:schemeClr>
            </a:gs>
            <a:gs pos="92000">
              <a:schemeClr val="phClr">
                <a:shade val="88000"/>
                <a:hueMod val="96000"/>
                <a:satMod val="120000"/>
                <a:lumMod val="74000"/>
              </a:schemeClr>
            </a:gs>
          </a:gsLst>
          <a:lin ang="5400000" scaled="1"/>
        </a:gradFill>
        <a:gradFill rotWithShape="1">
          <a:gsLst>
            <a:gs pos="0">
              <a:schemeClr val="phClr">
                <a:tint val="98000"/>
                <a:shade val="100000"/>
                <a:hueMod val="100000"/>
                <a:satMod val="130000"/>
                <a:lumMod val="112000"/>
              </a:schemeClr>
            </a:gs>
            <a:gs pos="100000">
              <a:schemeClr val="phClr">
                <a:shade val="84000"/>
                <a:hueMod val="96000"/>
                <a:satMod val="120000"/>
                <a:lumMod val="80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Autumn</Template>
  <TotalTime>1799</TotalTime>
  <Words>6697</Words>
  <Application>Microsoft Office PowerPoint</Application>
  <PresentationFormat>On-screen Show (4:3)</PresentationFormat>
  <Paragraphs>932</Paragraphs>
  <Slides>133</Slides>
  <Notes>0</Notes>
  <HiddenSlides>0</HiddenSlides>
  <MMClips>0</MMClips>
  <ScaleCrop>false</ScaleCrop>
  <HeadingPairs>
    <vt:vector size="4" baseType="variant">
      <vt:variant>
        <vt:lpstr>Theme</vt:lpstr>
      </vt:variant>
      <vt:variant>
        <vt:i4>1</vt:i4>
      </vt:variant>
      <vt:variant>
        <vt:lpstr>Slide Titles</vt:lpstr>
      </vt:variant>
      <vt:variant>
        <vt:i4>133</vt:i4>
      </vt:variant>
    </vt:vector>
  </HeadingPairs>
  <TitlesOfParts>
    <vt:vector size="134" baseType="lpstr">
      <vt:lpstr>Autumn</vt:lpstr>
      <vt:lpstr>Animal Farm</vt:lpstr>
      <vt:lpstr>Focus Activity</vt:lpstr>
      <vt:lpstr>Background</vt:lpstr>
      <vt:lpstr>Background</vt:lpstr>
      <vt:lpstr>Animal Farm </vt:lpstr>
      <vt:lpstr>Animal Farm as an Allegory</vt:lpstr>
      <vt:lpstr>Animal Farm as an Allegory</vt:lpstr>
      <vt:lpstr>Animal Farm as an Allegory</vt:lpstr>
      <vt:lpstr>Animal Farm as an Allegory</vt:lpstr>
      <vt:lpstr>Chapter 1 Discuss in pairs and answer these questions in your jotters:</vt:lpstr>
      <vt:lpstr>Animal Farm </vt:lpstr>
      <vt:lpstr>Chapter 2 Answer these questions in your jotters: </vt:lpstr>
      <vt:lpstr>Active Reading</vt:lpstr>
      <vt:lpstr>Animal Farm as a Fable</vt:lpstr>
      <vt:lpstr>Fables –  The Tortoise and the Hare</vt:lpstr>
      <vt:lpstr>Animal Farm as a Fable</vt:lpstr>
      <vt:lpstr>Animal Farm</vt:lpstr>
      <vt:lpstr>Chapter 3</vt:lpstr>
      <vt:lpstr>Chapter 4</vt:lpstr>
      <vt:lpstr>Chapter 4</vt:lpstr>
      <vt:lpstr>Chapters 1-4</vt:lpstr>
      <vt:lpstr>Animal Farm  Chapters 1-4</vt:lpstr>
      <vt:lpstr>Chapters 1-4</vt:lpstr>
      <vt:lpstr>Chapters 1-4</vt:lpstr>
      <vt:lpstr>Focus Activity</vt:lpstr>
      <vt:lpstr>Animal Farm by George Orwell</vt:lpstr>
      <vt:lpstr>Propaganda and Communication</vt:lpstr>
      <vt:lpstr>Animal Farm – Propaganda and Communication/ Appearance vs. Reality</vt:lpstr>
      <vt:lpstr>Animal Farm – Propaganda and Communication/ Appearance vs. Reality</vt:lpstr>
      <vt:lpstr>Animal Farm – Propaganda and Communication/ Appearance vs. Reality</vt:lpstr>
      <vt:lpstr>Animal Farm – Propaganda and Communication/ Appearance vs. Reality</vt:lpstr>
      <vt:lpstr>Animal Farm – Propaganda and Communication/ Appearance vs. Reality</vt:lpstr>
      <vt:lpstr>Animal Farm – Propaganda and Communication/ Appearance vs. Reality</vt:lpstr>
      <vt:lpstr>Key Techniques Used in Propaganda</vt:lpstr>
      <vt:lpstr>Key Techniques Used in Propaganda</vt:lpstr>
      <vt:lpstr>Chapter 5</vt:lpstr>
      <vt:lpstr>Chapter 5</vt:lpstr>
      <vt:lpstr>Chapter 6 - Irony</vt:lpstr>
      <vt:lpstr>Chapter 6 - Irony</vt:lpstr>
      <vt:lpstr>Chapter 6 - Irony</vt:lpstr>
      <vt:lpstr>Chapter 6</vt:lpstr>
      <vt:lpstr>Chapter 7</vt:lpstr>
      <vt:lpstr>Chapter 7</vt:lpstr>
      <vt:lpstr>Chapters 5-7</vt:lpstr>
      <vt:lpstr>Chapter 8</vt:lpstr>
      <vt:lpstr>Chapter 8</vt:lpstr>
      <vt:lpstr>PowerPoint Presentation</vt:lpstr>
      <vt:lpstr>Chapter 9</vt:lpstr>
      <vt:lpstr>Chapter 10</vt:lpstr>
      <vt:lpstr>Chapter 10</vt:lpstr>
      <vt:lpstr>Chapters 8-10</vt:lpstr>
      <vt:lpstr>Chapters 8-10</vt:lpstr>
      <vt:lpstr>Analysing Literature</vt:lpstr>
      <vt:lpstr>Analysing Literature</vt:lpstr>
      <vt:lpstr>Animal Farm</vt:lpstr>
      <vt:lpstr>Animal Farm by George Orwell</vt:lpstr>
      <vt:lpstr>Animal Farm – Main Themes</vt:lpstr>
      <vt:lpstr>Animal Farm – Main Themes</vt:lpstr>
      <vt:lpstr>Animal Farm as an Allegory</vt:lpstr>
      <vt:lpstr>Animal Farm as an Allegory</vt:lpstr>
      <vt:lpstr>Animal Farm as an Allegory</vt:lpstr>
      <vt:lpstr>Animal Farm as an Allegory</vt:lpstr>
      <vt:lpstr>Animal Farm – Main Themes</vt:lpstr>
      <vt:lpstr>Animal Farm by George Orwell</vt:lpstr>
      <vt:lpstr>Animal Farm - Greed</vt:lpstr>
      <vt:lpstr>Animal Farm - Greed</vt:lpstr>
      <vt:lpstr>Animal Farm - Greed</vt:lpstr>
      <vt:lpstr>Animal Farm by George Orwell</vt:lpstr>
      <vt:lpstr>Animal Farm – Leaders and Followers</vt:lpstr>
      <vt:lpstr>Animal Farm – Leaders and Followers</vt:lpstr>
      <vt:lpstr>Animal Farm – Leaders and Followers</vt:lpstr>
      <vt:lpstr>Animal Farm – Propaganda and Communication/ Appearance vs. Reality</vt:lpstr>
      <vt:lpstr>Animal Farm by George Orwell</vt:lpstr>
      <vt:lpstr>Animal Farm –  Propaganda and Communication</vt:lpstr>
      <vt:lpstr>Animal Farm –  Propaganda and Communication</vt:lpstr>
      <vt:lpstr>Animal Farm – Propaganda and Communication/ Appearance vs. Reality</vt:lpstr>
      <vt:lpstr>Animal Farm by George Orwell</vt:lpstr>
      <vt:lpstr>PowerPoint Presentation</vt:lpstr>
      <vt:lpstr>Animal Farm - Betrayal</vt:lpstr>
      <vt:lpstr>Animal Farm - Betrayal</vt:lpstr>
      <vt:lpstr>Animal Farm by George Orwell</vt:lpstr>
      <vt:lpstr>Animal Farm - Quotations</vt:lpstr>
      <vt:lpstr>Example</vt:lpstr>
      <vt:lpstr>Animal Farm - Quotations</vt:lpstr>
      <vt:lpstr>Animal Farm by George Orwell</vt:lpstr>
      <vt:lpstr>3 Steps for Analysing Quotations </vt:lpstr>
      <vt:lpstr>3 Steps for Analysing Quotations </vt:lpstr>
      <vt:lpstr>3 Steps for Analysing Quotations </vt:lpstr>
      <vt:lpstr>Animal Farm - Quotations</vt:lpstr>
      <vt:lpstr>Animal Farm by George Orwell</vt:lpstr>
      <vt:lpstr>3 Steps for Analysing Quotations</vt:lpstr>
      <vt:lpstr>Animal Farm - Quotations</vt:lpstr>
      <vt:lpstr>Animal Farm - Quotations</vt:lpstr>
      <vt:lpstr>Animal Farm by George Orwell</vt:lpstr>
      <vt:lpstr>Critical Writing Skills</vt:lpstr>
      <vt:lpstr>Why bother?</vt:lpstr>
      <vt:lpstr>Introduction</vt:lpstr>
      <vt:lpstr>What do they mean? </vt:lpstr>
      <vt:lpstr>Point</vt:lpstr>
      <vt:lpstr>Evidence </vt:lpstr>
      <vt:lpstr>Evidence</vt:lpstr>
      <vt:lpstr>Explain/ Evaluate</vt:lpstr>
      <vt:lpstr>Remember:</vt:lpstr>
      <vt:lpstr>Animal Farm – Critical Essay Question</vt:lpstr>
      <vt:lpstr>Animal Farm – Critical Essay</vt:lpstr>
      <vt:lpstr>Animal Farm by George Orwell</vt:lpstr>
      <vt:lpstr>Animal Farm as an Allegory</vt:lpstr>
      <vt:lpstr>Animal Farm - Context</vt:lpstr>
      <vt:lpstr>Animal Farm – Critical Essay</vt:lpstr>
      <vt:lpstr>Animal Farm – Essay Plans</vt:lpstr>
      <vt:lpstr>Animal Farm by George Orwell</vt:lpstr>
      <vt:lpstr>Animal Farm  – Critical Essay Success Criteria</vt:lpstr>
      <vt:lpstr>Animal Farm  – Critical Essay Success Criteria</vt:lpstr>
      <vt:lpstr>Animal Farm – Critical Essay</vt:lpstr>
      <vt:lpstr>Animal Farm – Success Criteria</vt:lpstr>
      <vt:lpstr>Animal Farm – Critical Essay</vt:lpstr>
      <vt:lpstr>Animal Farm by George Orwell</vt:lpstr>
      <vt:lpstr>Animal Farm – Success Criteria</vt:lpstr>
      <vt:lpstr>Animal Farm – Success Criteria</vt:lpstr>
      <vt:lpstr>Animal Farm – Critical Essay</vt:lpstr>
      <vt:lpstr>Animal Farm – Success Criteria</vt:lpstr>
      <vt:lpstr>Animal Farm by George Orwell</vt:lpstr>
      <vt:lpstr>Animal Farm – Success Criteria</vt:lpstr>
      <vt:lpstr>Animal Farm – Success Criteria</vt:lpstr>
      <vt:lpstr>Animal Farm – Critical Essay</vt:lpstr>
      <vt:lpstr>Animal Farm – Critical Essay</vt:lpstr>
      <vt:lpstr>Animal Farm – Critical Essay</vt:lpstr>
      <vt:lpstr>Animal Farm – Critical Essay</vt:lpstr>
      <vt:lpstr>Animal Farm by George Orwell</vt:lpstr>
      <vt:lpstr>Animal Farm – Success Criteria</vt:lpstr>
      <vt:lpstr>Animal Farm by George Orwell</vt:lpstr>
      <vt:lpstr>Animal Farm – Success Criteria</vt:lpstr>
      <vt:lpstr>Animal Farm – Critical Essay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Jill</dc:creator>
  <cp:lastModifiedBy>jnitsche1p</cp:lastModifiedBy>
  <cp:revision>102</cp:revision>
  <dcterms:created xsi:type="dcterms:W3CDTF">2011-10-30T16:03:10Z</dcterms:created>
  <dcterms:modified xsi:type="dcterms:W3CDTF">2012-11-01T11:23:15Z</dcterms:modified>
</cp:coreProperties>
</file>